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26"/>
  </p:notesMasterIdLst>
  <p:sldIdLst>
    <p:sldId id="285" r:id="rId2"/>
    <p:sldId id="263" r:id="rId3"/>
    <p:sldId id="260" r:id="rId4"/>
    <p:sldId id="261" r:id="rId5"/>
    <p:sldId id="264" r:id="rId6"/>
    <p:sldId id="265" r:id="rId7"/>
    <p:sldId id="271" r:id="rId8"/>
    <p:sldId id="274" r:id="rId9"/>
    <p:sldId id="267" r:id="rId10"/>
    <p:sldId id="266" r:id="rId11"/>
    <p:sldId id="275" r:id="rId12"/>
    <p:sldId id="268" r:id="rId13"/>
    <p:sldId id="282" r:id="rId14"/>
    <p:sldId id="269" r:id="rId15"/>
    <p:sldId id="273" r:id="rId16"/>
    <p:sldId id="276" r:id="rId17"/>
    <p:sldId id="277" r:id="rId18"/>
    <p:sldId id="280" r:id="rId19"/>
    <p:sldId id="278" r:id="rId20"/>
    <p:sldId id="281" r:id="rId21"/>
    <p:sldId id="279" r:id="rId22"/>
    <p:sldId id="270" r:id="rId23"/>
    <p:sldId id="283" r:id="rId24"/>
    <p:sldId id="272" r:id="rId25"/>
  </p:sldIdLst>
  <p:sldSz cx="9144000" cy="6858000" type="screen4x3"/>
  <p:notesSz cx="6858000" cy="9144000"/>
  <p:defaultTextStyle>
    <a:defPPr>
      <a:defRPr lang="es-ES_trad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341" autoAdjust="0"/>
    <p:restoredTop sz="94660"/>
  </p:normalViewPr>
  <p:slideViewPr>
    <p:cSldViewPr snapToGrid="0" snapToObjects="1" showGuides="1">
      <p:cViewPr varScale="1">
        <p:scale>
          <a:sx n="69" d="100"/>
          <a:sy n="69" d="100"/>
        </p:scale>
        <p:origin x="-402"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Marcador de fech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6A21102-23D6-8045-AE2F-AD0E0F6F7958}" type="datetimeFigureOut">
              <a:rPr lang="es-ES_tradnl" smtClean="0"/>
              <a:pPr/>
              <a:t>11/11/2013</a:t>
            </a:fld>
            <a:endParaRPr lang="fr-FR"/>
          </a:p>
        </p:txBody>
      </p:sp>
      <p:sp>
        <p:nvSpPr>
          <p:cNvPr id="4" name="Marcador de imagen d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Marcador de nota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fr-FR"/>
          </a:p>
        </p:txBody>
      </p:sp>
      <p:sp>
        <p:nvSpPr>
          <p:cNvPr id="6" name="Marcador de pie de pá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Marcador de número de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0C6DB77-4FF7-D846-B85F-99340EA0A2F1}" type="slidenum">
              <a:rPr lang="fr-FR" smtClean="0"/>
              <a:pPr/>
              <a:t>‹Nº›</a:t>
            </a:fld>
            <a:endParaRPr lang="fr-FR"/>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normAutofit/>
          </a:bodyPr>
          <a:lstStyle/>
          <a:p>
            <a:endParaRPr lang="fr-FR" dirty="0"/>
          </a:p>
        </p:txBody>
      </p:sp>
      <p:sp>
        <p:nvSpPr>
          <p:cNvPr id="4" name="Marcador de número de diapositiva 3"/>
          <p:cNvSpPr>
            <a:spLocks noGrp="1"/>
          </p:cNvSpPr>
          <p:nvPr>
            <p:ph type="sldNum" sz="quarter" idx="10"/>
          </p:nvPr>
        </p:nvSpPr>
        <p:spPr/>
        <p:txBody>
          <a:bodyPr/>
          <a:lstStyle/>
          <a:p>
            <a:fld id="{90C6DB77-4FF7-D846-B85F-99340EA0A2F1}" type="slidenum">
              <a:rPr lang="fr-FR" smtClean="0"/>
              <a:pPr/>
              <a:t>2</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3">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493776" y="3776472"/>
            <a:ext cx="7196328" cy="1470025"/>
          </a:xfrm>
        </p:spPr>
        <p:txBody>
          <a:bodyPr vert="horz" lIns="91440" tIns="45720" rIns="91440" bIns="45720" rtlCol="0" anchor="b" anchorCtr="0">
            <a:noAutofit/>
          </a:bodyPr>
          <a:lstStyle>
            <a:lvl1pPr algn="l" defTabSz="914400" rtl="0" eaLnBrk="1" latinLnBrk="0" hangingPunct="1">
              <a:spcBef>
                <a:spcPct val="0"/>
              </a:spcBef>
              <a:buNone/>
              <a:defRPr sz="4800" kern="1200">
                <a:solidFill>
                  <a:schemeClr val="tx2"/>
                </a:solidFill>
                <a:effectLst>
                  <a:outerShdw blurRad="50800" dist="25400" dir="2700000" algn="tl" rotWithShape="0">
                    <a:schemeClr val="bg1">
                      <a:alpha val="40000"/>
                    </a:schemeClr>
                  </a:outerShdw>
                </a:effectLst>
                <a:latin typeface="+mj-lt"/>
                <a:ea typeface="+mj-ea"/>
                <a:cs typeface="+mj-cs"/>
              </a:defRPr>
            </a:lvl1pPr>
          </a:lstStyle>
          <a:p>
            <a:r>
              <a:rPr lang="es-ES_tradnl" smtClean="0"/>
              <a:t>Clic para editar título</a:t>
            </a:r>
            <a:endParaRPr/>
          </a:p>
        </p:txBody>
      </p:sp>
      <p:sp>
        <p:nvSpPr>
          <p:cNvPr id="3" name="Subtitle 2"/>
          <p:cNvSpPr>
            <a:spLocks noGrp="1"/>
          </p:cNvSpPr>
          <p:nvPr>
            <p:ph type="subTitle" idx="1"/>
          </p:nvPr>
        </p:nvSpPr>
        <p:spPr>
          <a:xfrm>
            <a:off x="493776" y="5257800"/>
            <a:ext cx="7196328" cy="987552"/>
          </a:xfrm>
        </p:spPr>
        <p:txBody>
          <a:bodyPr vert="horz" lIns="91440" tIns="45720" rIns="91440" bIns="45720" rtlCol="0" anchor="t" anchorCtr="0">
            <a:noAutofit/>
          </a:bodyPr>
          <a:lstStyle>
            <a:lvl1pPr marL="0" indent="0" algn="l" defTabSz="914400" rtl="0" eaLnBrk="1" latinLnBrk="0" hangingPunct="1">
              <a:spcBef>
                <a:spcPct val="0"/>
              </a:spcBef>
              <a:buFont typeface="Wingdings 2" pitchFamily="18" charset="2"/>
              <a:buNone/>
              <a:defRPr sz="180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Haga clic para modificar el estilo de subtítulo del patrón</a:t>
            </a:r>
            <a:endParaRPr/>
          </a:p>
        </p:txBody>
      </p:sp>
      <p:sp>
        <p:nvSpPr>
          <p:cNvPr id="4" name="Date Placeholder 3"/>
          <p:cNvSpPr>
            <a:spLocks noGrp="1"/>
          </p:cNvSpPr>
          <p:nvPr>
            <p:ph type="dt" sz="half" idx="10"/>
          </p:nvPr>
        </p:nvSpPr>
        <p:spPr/>
        <p:txBody>
          <a:bodyPr/>
          <a:lstStyle/>
          <a:p>
            <a:fld id="{38D49C67-409A-0140-90CD-1363C9F2DA64}" type="datetimeFigureOut">
              <a:rPr lang="es-ES_tradnl" smtClean="0"/>
              <a:pPr/>
              <a:t>11/11/2013</a:t>
            </a:fld>
            <a:endParaRPr lang="fr-FR"/>
          </a:p>
        </p:txBody>
      </p:sp>
      <p:sp>
        <p:nvSpPr>
          <p:cNvPr id="5" name="Footer Placeholder 4"/>
          <p:cNvSpPr>
            <a:spLocks noGrp="1"/>
          </p:cNvSpPr>
          <p:nvPr>
            <p:ph type="ftr" sz="quarter" idx="11"/>
          </p:nvPr>
        </p:nvSpPr>
        <p:spPr/>
        <p:txBody>
          <a:bodyPr/>
          <a:lstStyle/>
          <a:p>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agen con títul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65175" y="4267200"/>
            <a:ext cx="7612063" cy="1100138"/>
          </a:xfrm>
        </p:spPr>
        <p:txBody>
          <a:bodyPr anchor="b"/>
          <a:lstStyle>
            <a:lvl1pPr algn="ctr">
              <a:defRPr sz="4400" b="0">
                <a:solidFill>
                  <a:schemeClr val="bg1"/>
                </a:solidFill>
                <a:effectLst>
                  <a:outerShdw blurRad="63500" dist="50800" dir="2700000" algn="tl" rotWithShape="0">
                    <a:prstClr val="black">
                      <a:alpha val="50000"/>
                    </a:prstClr>
                  </a:outerShdw>
                </a:effectLst>
              </a:defRPr>
            </a:lvl1pPr>
          </a:lstStyle>
          <a:p>
            <a:r>
              <a:rPr lang="es-ES_tradnl" smtClean="0"/>
              <a:t>Clic para editar título</a:t>
            </a:r>
            <a:endParaRPr/>
          </a:p>
        </p:txBody>
      </p:sp>
      <p:sp>
        <p:nvSpPr>
          <p:cNvPr id="3" name="Picture Placeholder 2"/>
          <p:cNvSpPr>
            <a:spLocks noGrp="1"/>
          </p:cNvSpPr>
          <p:nvPr>
            <p:ph type="pic" idx="1"/>
          </p:nvPr>
        </p:nvSpPr>
        <p:spPr>
          <a:xfrm rot="21414040">
            <a:off x="1779080" y="450465"/>
            <a:ext cx="5486400" cy="3626214"/>
          </a:xfrm>
          <a:solidFill>
            <a:srgbClr val="FFFFFF">
              <a:shade val="85000"/>
            </a:srgbClr>
          </a:solidFill>
          <a:ln w="38100" cap="sq">
            <a:solidFill>
              <a:srgbClr val="FDFDFD"/>
            </a:solidFill>
            <a:miter lim="800000"/>
          </a:ln>
          <a:effectLst>
            <a:outerShdw blurRad="88900" dist="25400" dir="5400000" sx="101000" sy="101000" algn="t" rotWithShape="0">
              <a:prstClr val="black">
                <a:alpha val="50000"/>
              </a:prstClr>
            </a:outerShdw>
          </a:effectLst>
          <a:scene3d>
            <a:camera prst="orthographicFront"/>
            <a:lightRig rig="twoPt" dir="t">
              <a:rot lat="0" lon="0" rev="7200000"/>
            </a:lightRig>
          </a:scene3d>
          <a:sp3d prstMaterial="matte">
            <a:bevelT w="22860" h="12700"/>
            <a:contourClr>
              <a:srgbClr val="FFFFFF"/>
            </a:contourClr>
          </a:sp3d>
        </p:spPr>
        <p:txBody>
          <a:bodyPr vert="horz" lIns="91440" tIns="45720" rIns="91440" bIns="45720" rtlCol="0">
            <a:normAutofit/>
          </a:bodyPr>
          <a:lstStyle>
            <a:lvl1pPr marL="342900" indent="-342900" algn="l" defTabSz="914400" rtl="0" eaLnBrk="1" latinLnBrk="0" hangingPunct="1">
              <a:spcBef>
                <a:spcPts val="2000"/>
              </a:spcBef>
              <a:buFont typeface="Wingdings 2" pitchFamily="18" charset="2"/>
              <a:buNone/>
              <a:defRPr sz="1800" kern="1200">
                <a:solidFill>
                  <a:schemeClr val="bg1"/>
                </a:solidFill>
                <a:effectLst>
                  <a:outerShdw blurRad="63500" dist="50800" dir="2700000" algn="tl" rotWithShape="0">
                    <a:prstClr val="black">
                      <a:alpha val="5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_tradnl" smtClean="0"/>
              <a:t>Haga clic en el icono para agregar una imagen</a:t>
            </a:r>
            <a:endParaRPr/>
          </a:p>
        </p:txBody>
      </p:sp>
      <p:sp>
        <p:nvSpPr>
          <p:cNvPr id="4" name="Text Placeholder 3"/>
          <p:cNvSpPr>
            <a:spLocks noGrp="1"/>
          </p:cNvSpPr>
          <p:nvPr>
            <p:ph type="body" sz="half" idx="2"/>
          </p:nvPr>
        </p:nvSpPr>
        <p:spPr>
          <a:xfrm>
            <a:off x="765175" y="5443538"/>
            <a:ext cx="7612063" cy="804862"/>
          </a:xfrm>
        </p:spPr>
        <p:txBody>
          <a:bodyPr>
            <a:normAutofit/>
          </a:bodyPr>
          <a:lstStyle>
            <a:lvl1pPr marL="0" indent="0" algn="ctr">
              <a:spcBef>
                <a:spcPts val="300"/>
              </a:spcBef>
              <a:buNone/>
              <a:defRPr sz="1800">
                <a:effectLst>
                  <a:outerShdw blurRad="63500" dist="50800" dir="2700000" algn="tl" rotWithShape="0">
                    <a:prstClr val="black">
                      <a:alpha val="50000"/>
                    </a:prstClr>
                  </a:outerShdw>
                </a:effectLs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Date Placeholder 4"/>
          <p:cNvSpPr>
            <a:spLocks noGrp="1"/>
          </p:cNvSpPr>
          <p:nvPr>
            <p:ph type="dt" sz="half" idx="10"/>
          </p:nvPr>
        </p:nvSpPr>
        <p:spPr/>
        <p:txBody>
          <a:bodyPr/>
          <a:lstStyle/>
          <a:p>
            <a:fld id="{38D49C67-409A-0140-90CD-1363C9F2DA64}" type="datetimeFigureOut">
              <a:rPr lang="es-ES_tradnl" smtClean="0"/>
              <a:pPr/>
              <a:t>11/11/2013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18A1011F-F3E2-F04F-BE73-C41AF72D050D}" type="slidenum">
              <a:rPr lang="fr-FR" smtClean="0"/>
              <a:pPr/>
              <a:t>‹Nº›</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2 imágenes con títul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8946" y="381000"/>
            <a:ext cx="3250360" cy="1631950"/>
          </a:xfrm>
        </p:spPr>
        <p:txBody>
          <a:bodyPr anchor="b"/>
          <a:lstStyle>
            <a:lvl1pPr algn="ctr">
              <a:defRPr sz="3600" b="0"/>
            </a:lvl1pPr>
          </a:lstStyle>
          <a:p>
            <a:r>
              <a:rPr lang="es-ES_tradnl" smtClean="0"/>
              <a:t>Clic para editar título</a:t>
            </a:r>
            <a:endParaRPr/>
          </a:p>
        </p:txBody>
      </p:sp>
      <p:sp>
        <p:nvSpPr>
          <p:cNvPr id="4" name="Text Placeholder 3"/>
          <p:cNvSpPr>
            <a:spLocks noGrp="1"/>
          </p:cNvSpPr>
          <p:nvPr>
            <p:ph type="body" sz="half" idx="2"/>
          </p:nvPr>
        </p:nvSpPr>
        <p:spPr>
          <a:xfrm>
            <a:off x="608946" y="2084389"/>
            <a:ext cx="3250360" cy="3935412"/>
          </a:xfrm>
        </p:spPr>
        <p:txBody>
          <a:bodyPr vert="horz" lIns="91440" tIns="45720" rIns="91440" bIns="45720" rtlCol="0" anchor="t" anchorCtr="0">
            <a:noAutofit/>
          </a:bodyPr>
          <a:lstStyle>
            <a:lvl1pPr marL="0" indent="0" algn="ctr" defTabSz="914400" rtl="0" eaLnBrk="1" latinLnBrk="0" hangingPunct="1">
              <a:spcBef>
                <a:spcPct val="0"/>
              </a:spcBef>
              <a:buNone/>
              <a:defRPr sz="1800" b="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Date Placeholder 4"/>
          <p:cNvSpPr>
            <a:spLocks noGrp="1"/>
          </p:cNvSpPr>
          <p:nvPr>
            <p:ph type="dt" sz="half" idx="10"/>
          </p:nvPr>
        </p:nvSpPr>
        <p:spPr>
          <a:xfrm>
            <a:off x="4495800" y="6356350"/>
            <a:ext cx="1143000" cy="365125"/>
          </a:xfrm>
        </p:spPr>
        <p:txBody>
          <a:bodyPr/>
          <a:lstStyle>
            <a:lvl1pPr algn="l">
              <a:defRPr/>
            </a:lvl1pPr>
          </a:lstStyle>
          <a:p>
            <a:fld id="{38D49C67-409A-0140-90CD-1363C9F2DA64}" type="datetimeFigureOut">
              <a:rPr lang="es-ES_tradnl" smtClean="0"/>
              <a:pPr/>
              <a:t>11/11/2013</a:t>
            </a:fld>
            <a:endParaRPr lang="fr-FR"/>
          </a:p>
        </p:txBody>
      </p:sp>
      <p:sp>
        <p:nvSpPr>
          <p:cNvPr id="6" name="Footer Placeholder 5"/>
          <p:cNvSpPr>
            <a:spLocks noGrp="1"/>
          </p:cNvSpPr>
          <p:nvPr>
            <p:ph type="ftr" sz="quarter" idx="11"/>
          </p:nvPr>
        </p:nvSpPr>
        <p:spPr>
          <a:xfrm>
            <a:off x="5791200" y="6356350"/>
            <a:ext cx="2895600" cy="365125"/>
          </a:xfrm>
        </p:spPr>
        <p:txBody>
          <a:bodyPr/>
          <a:lstStyle>
            <a:lvl1pPr algn="r">
              <a:defRPr/>
            </a:lvl1pPr>
          </a:lstStyle>
          <a:p>
            <a:endParaRPr lang="fr-FR"/>
          </a:p>
        </p:txBody>
      </p:sp>
      <p:sp>
        <p:nvSpPr>
          <p:cNvPr id="7" name="Slide Number Placeholder 6"/>
          <p:cNvSpPr>
            <a:spLocks noGrp="1"/>
          </p:cNvSpPr>
          <p:nvPr>
            <p:ph type="sldNum" sz="quarter" idx="12"/>
          </p:nvPr>
        </p:nvSpPr>
        <p:spPr>
          <a:xfrm>
            <a:off x="1967426" y="6356350"/>
            <a:ext cx="533400" cy="365125"/>
          </a:xfrm>
        </p:spPr>
        <p:txBody>
          <a:bodyPr/>
          <a:lstStyle>
            <a:lvl1pPr>
              <a:defRPr>
                <a:solidFill>
                  <a:schemeClr val="tx2"/>
                </a:solidFill>
              </a:defRPr>
            </a:lvl1pPr>
          </a:lstStyle>
          <a:p>
            <a:fld id="{18A1011F-F3E2-F04F-BE73-C41AF72D050D}" type="slidenum">
              <a:rPr lang="fr-FR" smtClean="0"/>
              <a:pPr/>
              <a:t>‹Nº›</a:t>
            </a:fld>
            <a:endParaRPr lang="fr-FR"/>
          </a:p>
        </p:txBody>
      </p:sp>
      <p:sp>
        <p:nvSpPr>
          <p:cNvPr id="9" name="Picture Placeholder 7"/>
          <p:cNvSpPr>
            <a:spLocks noGrp="1"/>
          </p:cNvSpPr>
          <p:nvPr>
            <p:ph type="pic" sz="quarter" idx="14"/>
          </p:nvPr>
        </p:nvSpPr>
        <p:spPr>
          <a:xfrm rot="307655">
            <a:off x="4082874" y="3187732"/>
            <a:ext cx="4141140" cy="2881378"/>
          </a:xfrm>
          <a:solidFill>
            <a:srgbClr val="FFFFFF">
              <a:shade val="85000"/>
            </a:srgbClr>
          </a:solidFill>
          <a:ln w="38100" cap="sq">
            <a:solidFill>
              <a:srgbClr val="FDFDFD"/>
            </a:solidFill>
            <a:miter lim="800000"/>
          </a:ln>
          <a:effectLst>
            <a:outerShdw blurRad="88900" dist="25400" dir="7200000" sx="101000" sy="101000" algn="t" rotWithShape="0">
              <a:prstClr val="black">
                <a:alpha val="50000"/>
              </a:prstClr>
            </a:outerShdw>
          </a:effectLst>
          <a:scene3d>
            <a:camera prst="orthographicFront"/>
            <a:lightRig rig="twoPt" dir="t">
              <a:rot lat="0" lon="0" rev="7200000"/>
            </a:lightRig>
          </a:scene3d>
          <a:sp3d prstMaterial="matte">
            <a:bevelT w="22860" h="12700"/>
            <a:contourClr>
              <a:srgbClr val="FFFFFF"/>
            </a:contourClr>
          </a:sp3d>
        </p:spPr>
        <p:txBody>
          <a:bodyPr>
            <a:normAutofit/>
          </a:bodyPr>
          <a:lstStyle>
            <a:lvl1pPr>
              <a:buNone/>
              <a:defRPr sz="1800"/>
            </a:lvl1pPr>
          </a:lstStyle>
          <a:p>
            <a:r>
              <a:rPr lang="es-ES_tradnl" smtClean="0"/>
              <a:t>Haga clic en el icono para agregar una imagen</a:t>
            </a:r>
            <a:endParaRPr/>
          </a:p>
        </p:txBody>
      </p:sp>
      <p:sp>
        <p:nvSpPr>
          <p:cNvPr id="8" name="Picture Placeholder 7"/>
          <p:cNvSpPr>
            <a:spLocks noGrp="1"/>
          </p:cNvSpPr>
          <p:nvPr>
            <p:ph type="pic" sz="quarter" idx="13"/>
          </p:nvPr>
        </p:nvSpPr>
        <p:spPr>
          <a:xfrm rot="21414752">
            <a:off x="4623469" y="338031"/>
            <a:ext cx="4141140" cy="2881378"/>
          </a:xfrm>
          <a:solidFill>
            <a:srgbClr val="FFFFFF">
              <a:shade val="85000"/>
            </a:srgbClr>
          </a:solidFill>
          <a:ln w="38100" cap="sq">
            <a:solidFill>
              <a:srgbClr val="FDFDFD"/>
            </a:solidFill>
            <a:miter lim="800000"/>
          </a:ln>
          <a:effectLst>
            <a:outerShdw blurRad="88900" dist="25400" dir="5400000" sx="101000" sy="101000" algn="t" rotWithShape="0">
              <a:prstClr val="black">
                <a:alpha val="50000"/>
              </a:prstClr>
            </a:outerShdw>
          </a:effectLst>
          <a:scene3d>
            <a:camera prst="orthographicFront"/>
            <a:lightRig rig="twoPt" dir="t">
              <a:rot lat="0" lon="0" rev="7200000"/>
            </a:lightRig>
          </a:scene3d>
          <a:sp3d prstMaterial="matte">
            <a:bevelT w="22860" h="12700"/>
            <a:contourClr>
              <a:srgbClr val="FFFFFF"/>
            </a:contourClr>
          </a:sp3d>
        </p:spPr>
        <p:txBody>
          <a:bodyPr>
            <a:normAutofit/>
          </a:bodyPr>
          <a:lstStyle>
            <a:lvl1pPr>
              <a:buNone/>
              <a:defRPr sz="1800"/>
            </a:lvl1pPr>
          </a:lstStyle>
          <a:p>
            <a:r>
              <a:rPr lang="es-ES_tradnl" smtClean="0"/>
              <a:t>Haga clic en el icono para agregar una imagen</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 para editar título</a:t>
            </a:r>
            <a:endParaRPr/>
          </a:p>
        </p:txBody>
      </p:sp>
      <p:sp>
        <p:nvSpPr>
          <p:cNvPr id="3" name="Vertical Text Placeholder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a:p>
        </p:txBody>
      </p:sp>
      <p:sp>
        <p:nvSpPr>
          <p:cNvPr id="4" name="Date Placeholder 3"/>
          <p:cNvSpPr>
            <a:spLocks noGrp="1"/>
          </p:cNvSpPr>
          <p:nvPr>
            <p:ph type="dt" sz="half" idx="10"/>
          </p:nvPr>
        </p:nvSpPr>
        <p:spPr/>
        <p:txBody>
          <a:bodyPr/>
          <a:lstStyle/>
          <a:p>
            <a:fld id="{38D49C67-409A-0140-90CD-1363C9F2DA64}" type="datetimeFigureOut">
              <a:rPr lang="es-ES_tradnl" smtClean="0"/>
              <a:pPr/>
              <a:t>11/11/2013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8A1011F-F3E2-F04F-BE73-C41AF72D050D}" type="slidenum">
              <a:rPr lang="fr-FR" smtClean="0"/>
              <a:pPr/>
              <a:t>‹Nº›</a:t>
            </a:fld>
            <a:endParaRPr lang="fr-F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0" y="457200"/>
            <a:ext cx="1497106" cy="5810250"/>
          </a:xfrm>
        </p:spPr>
        <p:txBody>
          <a:bodyPr vert="eaVert"/>
          <a:lstStyle/>
          <a:p>
            <a:r>
              <a:rPr lang="es-ES_tradnl" smtClean="0"/>
              <a:t>Clic para editar título</a:t>
            </a:r>
            <a:endParaRPr/>
          </a:p>
        </p:txBody>
      </p:sp>
      <p:sp>
        <p:nvSpPr>
          <p:cNvPr id="3" name="Vertical Text Placeholder 2"/>
          <p:cNvSpPr>
            <a:spLocks noGrp="1"/>
          </p:cNvSpPr>
          <p:nvPr>
            <p:ph type="body" orient="vert" idx="1"/>
          </p:nvPr>
        </p:nvSpPr>
        <p:spPr>
          <a:xfrm>
            <a:off x="496888" y="457200"/>
            <a:ext cx="6513511" cy="5810250"/>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a:p>
        </p:txBody>
      </p:sp>
      <p:sp>
        <p:nvSpPr>
          <p:cNvPr id="4" name="Date Placeholder 3"/>
          <p:cNvSpPr>
            <a:spLocks noGrp="1"/>
          </p:cNvSpPr>
          <p:nvPr>
            <p:ph type="dt" sz="half" idx="10"/>
          </p:nvPr>
        </p:nvSpPr>
        <p:spPr/>
        <p:txBody>
          <a:bodyPr/>
          <a:lstStyle/>
          <a:p>
            <a:fld id="{38D49C67-409A-0140-90CD-1363C9F2DA64}" type="datetimeFigureOut">
              <a:rPr lang="es-ES_tradnl" smtClean="0"/>
              <a:pPr/>
              <a:t>11/11/2013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8A1011F-F3E2-F04F-BE73-C41AF72D050D}" type="slidenum">
              <a:rPr lang="fr-FR" smtClean="0"/>
              <a:pPr/>
              <a:t>‹Nº›</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 para editar título</a:t>
            </a:r>
            <a:endParaRPr/>
          </a:p>
        </p:txBody>
      </p:sp>
      <p:sp>
        <p:nvSpPr>
          <p:cNvPr id="3" name="Content Placeholder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a:p>
        </p:txBody>
      </p:sp>
      <p:sp>
        <p:nvSpPr>
          <p:cNvPr id="4" name="Date Placeholder 3"/>
          <p:cNvSpPr>
            <a:spLocks noGrp="1"/>
          </p:cNvSpPr>
          <p:nvPr>
            <p:ph type="dt" sz="half" idx="10"/>
          </p:nvPr>
        </p:nvSpPr>
        <p:spPr/>
        <p:txBody>
          <a:bodyPr/>
          <a:lstStyle/>
          <a:p>
            <a:fld id="{38D49C67-409A-0140-90CD-1363C9F2DA64}" type="datetimeFigureOut">
              <a:rPr lang="es-ES_tradnl" smtClean="0"/>
              <a:pPr/>
              <a:t>11/11/2013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8A1011F-F3E2-F04F-BE73-C41AF72D050D}" type="slidenum">
              <a:rPr lang="fr-FR" smtClean="0"/>
              <a:pPr/>
              <a:t>‹Nº›</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iapositiva de título con imagen">
    <p:bg>
      <p:bgRef idx="1003">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496889" y="3774328"/>
            <a:ext cx="7199311" cy="1470025"/>
          </a:xfrm>
        </p:spPr>
        <p:txBody>
          <a:bodyPr anchor="b" anchorCtr="0"/>
          <a:lstStyle>
            <a:lvl1pPr algn="l">
              <a:defRPr sz="4800"/>
            </a:lvl1pPr>
          </a:lstStyle>
          <a:p>
            <a:r>
              <a:rPr lang="es-ES_tradnl" smtClean="0"/>
              <a:t>Clic para editar título</a:t>
            </a:r>
            <a:endParaRPr/>
          </a:p>
        </p:txBody>
      </p:sp>
      <p:sp>
        <p:nvSpPr>
          <p:cNvPr id="3" name="Subtitle 2"/>
          <p:cNvSpPr>
            <a:spLocks noGrp="1"/>
          </p:cNvSpPr>
          <p:nvPr>
            <p:ph type="subTitle" idx="1"/>
          </p:nvPr>
        </p:nvSpPr>
        <p:spPr>
          <a:xfrm>
            <a:off x="496888" y="5257800"/>
            <a:ext cx="7199312" cy="990600"/>
          </a:xfrm>
        </p:spPr>
        <p:txBody>
          <a:bodyPr vert="horz" lIns="91440" tIns="45720" rIns="91440" bIns="45720" rtlCol="0" anchor="t" anchorCtr="0">
            <a:noAutofit/>
          </a:bodyPr>
          <a:lstStyle>
            <a:lvl1pPr marL="0" indent="0" algn="l" defTabSz="914400" rtl="0" eaLnBrk="1" latinLnBrk="0" hangingPunct="1">
              <a:spcBef>
                <a:spcPct val="0"/>
              </a:spcBef>
              <a:buNone/>
              <a:defRPr sz="180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Haga clic para modificar el estilo de subtítulo del patrón</a:t>
            </a:r>
            <a:endParaRPr/>
          </a:p>
        </p:txBody>
      </p:sp>
      <p:sp>
        <p:nvSpPr>
          <p:cNvPr id="4" name="Date Placeholder 3"/>
          <p:cNvSpPr>
            <a:spLocks noGrp="1"/>
          </p:cNvSpPr>
          <p:nvPr>
            <p:ph type="dt" sz="half" idx="10"/>
          </p:nvPr>
        </p:nvSpPr>
        <p:spPr/>
        <p:txBody>
          <a:bodyPr/>
          <a:lstStyle/>
          <a:p>
            <a:fld id="{38D49C67-409A-0140-90CD-1363C9F2DA64}" type="datetimeFigureOut">
              <a:rPr lang="es-ES_tradnl" smtClean="0"/>
              <a:pPr/>
              <a:t>11/11/2013</a:t>
            </a:fld>
            <a:endParaRPr lang="fr-FR"/>
          </a:p>
        </p:txBody>
      </p:sp>
      <p:sp>
        <p:nvSpPr>
          <p:cNvPr id="5" name="Footer Placeholder 4"/>
          <p:cNvSpPr>
            <a:spLocks noGrp="1"/>
          </p:cNvSpPr>
          <p:nvPr>
            <p:ph type="ftr" sz="quarter" idx="11"/>
          </p:nvPr>
        </p:nvSpPr>
        <p:spPr/>
        <p:txBody>
          <a:bodyPr/>
          <a:lstStyle/>
          <a:p>
            <a:endParaRPr lang="fr-FR"/>
          </a:p>
        </p:txBody>
      </p:sp>
      <p:sp>
        <p:nvSpPr>
          <p:cNvPr id="8" name="Picture Placeholder 7"/>
          <p:cNvSpPr>
            <a:spLocks noGrp="1"/>
          </p:cNvSpPr>
          <p:nvPr>
            <p:ph type="pic" sz="quarter" idx="12"/>
          </p:nvPr>
        </p:nvSpPr>
        <p:spPr>
          <a:xfrm rot="504148">
            <a:off x="4493544" y="555043"/>
            <a:ext cx="4142460" cy="3085398"/>
          </a:xfrm>
          <a:solidFill>
            <a:srgbClr val="FFFFFF">
              <a:shade val="85000"/>
            </a:srgbClr>
          </a:solidFill>
          <a:ln w="38100" cap="sq">
            <a:solidFill>
              <a:srgbClr val="FDFDFD"/>
            </a:solidFill>
            <a:miter lim="800000"/>
          </a:ln>
          <a:effectLst>
            <a:outerShdw blurRad="57150" dist="37500" dir="7560000" sy="98000" kx="110000" ky="200000" algn="tl" rotWithShape="0">
              <a:srgbClr val="000000">
                <a:alpha val="20000"/>
              </a:srgbClr>
            </a:outerShdw>
          </a:effectLst>
          <a:scene3d>
            <a:camera prst="orthographicFront"/>
            <a:lightRig rig="twoPt" dir="t">
              <a:rot lat="0" lon="0" rev="7200000"/>
            </a:lightRig>
          </a:scene3d>
          <a:sp3d prstMaterial="matte">
            <a:bevelT w="22860" h="12700"/>
            <a:contourClr>
              <a:srgbClr val="FFFFFF"/>
            </a:contourClr>
          </a:sp3d>
        </p:spPr>
        <p:txBody>
          <a:bodyPr>
            <a:normAutofit/>
          </a:bodyPr>
          <a:lstStyle>
            <a:lvl1pPr>
              <a:buNone/>
              <a:defRPr sz="1800"/>
            </a:lvl1pPr>
          </a:lstStyle>
          <a:p>
            <a:r>
              <a:rPr lang="es-ES_tradnl" smtClean="0"/>
              <a:t>Haga clic en el icono para agregar una imagen</a:t>
            </a:r>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Encabezado de secció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65175" y="2236694"/>
            <a:ext cx="7612063" cy="1362075"/>
          </a:xfrm>
        </p:spPr>
        <p:txBody>
          <a:bodyPr vert="horz" lIns="91440" tIns="45720" rIns="91440" bIns="45720" rtlCol="0" anchor="b" anchorCtr="0">
            <a:noAutofit/>
          </a:bodyPr>
          <a:lstStyle>
            <a:lvl1pPr algn="ctr" defTabSz="914400" rtl="0" eaLnBrk="1" latinLnBrk="0" hangingPunct="1">
              <a:spcBef>
                <a:spcPct val="0"/>
              </a:spcBef>
              <a:buNone/>
              <a:defRPr sz="4800" kern="1200">
                <a:solidFill>
                  <a:schemeClr val="tx2"/>
                </a:solidFill>
                <a:effectLst>
                  <a:outerShdw blurRad="50800" dist="25400" dir="2700000" algn="tl" rotWithShape="0">
                    <a:schemeClr val="bg1">
                      <a:alpha val="40000"/>
                    </a:schemeClr>
                  </a:outerShdw>
                </a:effectLst>
                <a:latin typeface="+mj-lt"/>
                <a:ea typeface="+mj-ea"/>
                <a:cs typeface="+mj-cs"/>
              </a:defRPr>
            </a:lvl1pPr>
          </a:lstStyle>
          <a:p>
            <a:r>
              <a:rPr lang="es-ES_tradnl" smtClean="0"/>
              <a:t>Clic para editar título</a:t>
            </a:r>
            <a:endParaRPr/>
          </a:p>
        </p:txBody>
      </p:sp>
      <p:sp>
        <p:nvSpPr>
          <p:cNvPr id="3" name="Text Placeholder 2"/>
          <p:cNvSpPr>
            <a:spLocks noGrp="1"/>
          </p:cNvSpPr>
          <p:nvPr>
            <p:ph type="body" idx="1"/>
          </p:nvPr>
        </p:nvSpPr>
        <p:spPr>
          <a:xfrm>
            <a:off x="765175" y="3617259"/>
            <a:ext cx="7612063" cy="1500187"/>
          </a:xfrm>
        </p:spPr>
        <p:txBody>
          <a:bodyPr vert="horz" lIns="91440" tIns="45720" rIns="91440" bIns="45720" rtlCol="0" anchor="t" anchorCtr="0">
            <a:noAutofit/>
          </a:bodyPr>
          <a:lstStyle>
            <a:lvl1pPr marL="0" indent="0" algn="ctr" defTabSz="914400" rtl="0" eaLnBrk="1" latinLnBrk="0" hangingPunct="1">
              <a:spcBef>
                <a:spcPct val="0"/>
              </a:spcBef>
              <a:buNone/>
              <a:defRPr sz="180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Haga clic para modificar el estilo de texto del patrón</a:t>
            </a:r>
          </a:p>
        </p:txBody>
      </p:sp>
      <p:sp>
        <p:nvSpPr>
          <p:cNvPr id="4" name="Date Placeholder 3"/>
          <p:cNvSpPr>
            <a:spLocks noGrp="1"/>
          </p:cNvSpPr>
          <p:nvPr>
            <p:ph type="dt" sz="half" idx="10"/>
          </p:nvPr>
        </p:nvSpPr>
        <p:spPr/>
        <p:txBody>
          <a:bodyPr/>
          <a:lstStyle/>
          <a:p>
            <a:fld id="{38D49C67-409A-0140-90CD-1363C9F2DA64}" type="datetimeFigureOut">
              <a:rPr lang="es-ES_tradnl" smtClean="0"/>
              <a:pPr/>
              <a:t>11/11/2013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8A1011F-F3E2-F04F-BE73-C41AF72D050D}" type="slidenum">
              <a:rPr lang="fr-FR" smtClean="0"/>
              <a:pPr/>
              <a:t>‹Nº›</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765174" y="79468"/>
            <a:ext cx="7612063" cy="1417638"/>
          </a:xfrm>
        </p:spPr>
        <p:txBody>
          <a:bodyPr/>
          <a:lstStyle/>
          <a:p>
            <a:r>
              <a:rPr lang="es-ES_tradnl" smtClean="0"/>
              <a:t>Clic para editar título</a:t>
            </a:r>
            <a:endParaRPr/>
          </a:p>
        </p:txBody>
      </p:sp>
      <p:sp>
        <p:nvSpPr>
          <p:cNvPr id="3" name="Content Placeholder 2"/>
          <p:cNvSpPr>
            <a:spLocks noGrp="1"/>
          </p:cNvSpPr>
          <p:nvPr>
            <p:ph sz="half" idx="1"/>
          </p:nvPr>
        </p:nvSpPr>
        <p:spPr>
          <a:xfrm>
            <a:off x="765175" y="2084388"/>
            <a:ext cx="3657600" cy="4183062"/>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a:p>
        </p:txBody>
      </p:sp>
      <p:sp>
        <p:nvSpPr>
          <p:cNvPr id="4" name="Content Placeholder 3"/>
          <p:cNvSpPr>
            <a:spLocks noGrp="1"/>
          </p:cNvSpPr>
          <p:nvPr>
            <p:ph sz="half" idx="2"/>
          </p:nvPr>
        </p:nvSpPr>
        <p:spPr>
          <a:xfrm>
            <a:off x="4719637" y="2084388"/>
            <a:ext cx="3657600" cy="4183062"/>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a:p>
        </p:txBody>
      </p:sp>
      <p:sp>
        <p:nvSpPr>
          <p:cNvPr id="5" name="Date Placeholder 4"/>
          <p:cNvSpPr>
            <a:spLocks noGrp="1"/>
          </p:cNvSpPr>
          <p:nvPr>
            <p:ph type="dt" sz="half" idx="10"/>
          </p:nvPr>
        </p:nvSpPr>
        <p:spPr/>
        <p:txBody>
          <a:bodyPr/>
          <a:lstStyle/>
          <a:p>
            <a:fld id="{38D49C67-409A-0140-90CD-1363C9F2DA64}" type="datetimeFigureOut">
              <a:rPr lang="es-ES_tradnl" smtClean="0"/>
              <a:pPr/>
              <a:t>11/11/2013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18A1011F-F3E2-F04F-BE73-C41AF72D050D}" type="slidenum">
              <a:rPr lang="fr-FR" smtClean="0"/>
              <a:pPr/>
              <a:t>‹Nº›</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765174" y="79468"/>
            <a:ext cx="7612063" cy="1417638"/>
          </a:xfrm>
        </p:spPr>
        <p:txBody>
          <a:bodyPr/>
          <a:lstStyle>
            <a:lvl1pPr>
              <a:defRPr/>
            </a:lvl1pPr>
          </a:lstStyle>
          <a:p>
            <a:r>
              <a:rPr lang="es-ES_tradnl" smtClean="0"/>
              <a:t>Clic para editar título</a:t>
            </a:r>
            <a:endParaRPr/>
          </a:p>
        </p:txBody>
      </p:sp>
      <p:sp>
        <p:nvSpPr>
          <p:cNvPr id="3" name="Text Placeholder 2"/>
          <p:cNvSpPr>
            <a:spLocks noGrp="1"/>
          </p:cNvSpPr>
          <p:nvPr>
            <p:ph type="body" idx="1"/>
          </p:nvPr>
        </p:nvSpPr>
        <p:spPr>
          <a:xfrm>
            <a:off x="765174" y="1687512"/>
            <a:ext cx="3657600" cy="903288"/>
          </a:xfrm>
        </p:spPr>
        <p:txBody>
          <a:bodyPr anchor="ctr"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Content Placeholder 3"/>
          <p:cNvSpPr>
            <a:spLocks noGrp="1"/>
          </p:cNvSpPr>
          <p:nvPr>
            <p:ph sz="half" idx="2"/>
          </p:nvPr>
        </p:nvSpPr>
        <p:spPr>
          <a:xfrm>
            <a:off x="765174" y="2649071"/>
            <a:ext cx="3657600" cy="3608293"/>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a:p>
        </p:txBody>
      </p:sp>
      <p:sp>
        <p:nvSpPr>
          <p:cNvPr id="5" name="Text Placeholder 4"/>
          <p:cNvSpPr>
            <a:spLocks noGrp="1"/>
          </p:cNvSpPr>
          <p:nvPr>
            <p:ph type="body" sz="quarter" idx="3"/>
          </p:nvPr>
        </p:nvSpPr>
        <p:spPr>
          <a:xfrm>
            <a:off x="4719637" y="1687512"/>
            <a:ext cx="3657600" cy="903288"/>
          </a:xfrm>
        </p:spPr>
        <p:txBody>
          <a:bodyPr anchor="ctr"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Content Placeholder 5"/>
          <p:cNvSpPr>
            <a:spLocks noGrp="1"/>
          </p:cNvSpPr>
          <p:nvPr>
            <p:ph sz="quarter" idx="4"/>
          </p:nvPr>
        </p:nvSpPr>
        <p:spPr>
          <a:xfrm>
            <a:off x="4719637" y="2649071"/>
            <a:ext cx="3657600" cy="3608293"/>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a:p>
        </p:txBody>
      </p:sp>
      <p:sp>
        <p:nvSpPr>
          <p:cNvPr id="7" name="Date Placeholder 6"/>
          <p:cNvSpPr>
            <a:spLocks noGrp="1"/>
          </p:cNvSpPr>
          <p:nvPr>
            <p:ph type="dt" sz="half" idx="10"/>
          </p:nvPr>
        </p:nvSpPr>
        <p:spPr/>
        <p:txBody>
          <a:bodyPr/>
          <a:lstStyle/>
          <a:p>
            <a:fld id="{38D49C67-409A-0140-90CD-1363C9F2DA64}" type="datetimeFigureOut">
              <a:rPr lang="es-ES_tradnl" smtClean="0"/>
              <a:pPr/>
              <a:t>11/11/2013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18A1011F-F3E2-F04F-BE73-C41AF72D050D}" type="slidenum">
              <a:rPr lang="fr-FR" smtClean="0"/>
              <a:pPr/>
              <a:t>‹Nº›</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 para editar título</a:t>
            </a:r>
            <a:endParaRPr/>
          </a:p>
        </p:txBody>
      </p:sp>
      <p:sp>
        <p:nvSpPr>
          <p:cNvPr id="3" name="Date Placeholder 2"/>
          <p:cNvSpPr>
            <a:spLocks noGrp="1"/>
          </p:cNvSpPr>
          <p:nvPr>
            <p:ph type="dt" sz="half" idx="10"/>
          </p:nvPr>
        </p:nvSpPr>
        <p:spPr/>
        <p:txBody>
          <a:bodyPr/>
          <a:lstStyle/>
          <a:p>
            <a:fld id="{38D49C67-409A-0140-90CD-1363C9F2DA64}" type="datetimeFigureOut">
              <a:rPr lang="es-ES_tradnl" smtClean="0"/>
              <a:pPr/>
              <a:t>11/11/2013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18A1011F-F3E2-F04F-BE73-C41AF72D050D}" type="slidenum">
              <a:rPr lang="fr-FR" smtClean="0"/>
              <a:pPr/>
              <a:t>‹Nº›</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bg>
      <p:bgRef idx="1001">
        <a:schemeClr val="bg1"/>
      </p:bgRef>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D49C67-409A-0140-90CD-1363C9F2DA64}" type="datetimeFigureOut">
              <a:rPr lang="es-ES_tradnl" smtClean="0"/>
              <a:pPr/>
              <a:t>11/11/2013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18A1011F-F3E2-F04F-BE73-C41AF72D050D}" type="slidenum">
              <a:rPr lang="fr-FR" smtClean="0"/>
              <a:pPr/>
              <a:t>‹Nº›</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ido con títul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8946" y="381000"/>
            <a:ext cx="3250360" cy="1631950"/>
          </a:xfrm>
        </p:spPr>
        <p:txBody>
          <a:bodyPr anchor="b"/>
          <a:lstStyle>
            <a:lvl1pPr algn="ctr">
              <a:defRPr sz="3600" b="0"/>
            </a:lvl1pPr>
          </a:lstStyle>
          <a:p>
            <a:r>
              <a:rPr lang="es-ES_tradnl" smtClean="0"/>
              <a:t>Clic para editar título</a:t>
            </a:r>
            <a:endParaRPr/>
          </a:p>
        </p:txBody>
      </p:sp>
      <p:sp>
        <p:nvSpPr>
          <p:cNvPr id="3" name="Content Placeholder 2"/>
          <p:cNvSpPr>
            <a:spLocks noGrp="1"/>
          </p:cNvSpPr>
          <p:nvPr>
            <p:ph idx="1"/>
          </p:nvPr>
        </p:nvSpPr>
        <p:spPr>
          <a:xfrm>
            <a:off x="4495800" y="381000"/>
            <a:ext cx="4149725" cy="5886450"/>
          </a:xfrm>
        </p:spPr>
        <p:txBody>
          <a:bodyPr>
            <a:normAutofit/>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a:p>
        </p:txBody>
      </p:sp>
      <p:sp>
        <p:nvSpPr>
          <p:cNvPr id="4" name="Text Placeholder 3"/>
          <p:cNvSpPr>
            <a:spLocks noGrp="1"/>
          </p:cNvSpPr>
          <p:nvPr>
            <p:ph type="body" sz="half" idx="2"/>
          </p:nvPr>
        </p:nvSpPr>
        <p:spPr>
          <a:xfrm>
            <a:off x="608946" y="2084389"/>
            <a:ext cx="3250360" cy="3935412"/>
          </a:xfrm>
        </p:spPr>
        <p:txBody>
          <a:bodyPr vert="horz" lIns="91440" tIns="45720" rIns="91440" bIns="45720" rtlCol="0" anchor="t" anchorCtr="0">
            <a:noAutofit/>
          </a:bodyPr>
          <a:lstStyle>
            <a:lvl1pPr marL="0" indent="0" algn="ctr" defTabSz="914400" rtl="0" eaLnBrk="1" latinLnBrk="0" hangingPunct="1">
              <a:spcBef>
                <a:spcPct val="0"/>
              </a:spcBef>
              <a:buNone/>
              <a:defRPr sz="1800" b="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Date Placeholder 4"/>
          <p:cNvSpPr>
            <a:spLocks noGrp="1"/>
          </p:cNvSpPr>
          <p:nvPr>
            <p:ph type="dt" sz="half" idx="10"/>
          </p:nvPr>
        </p:nvSpPr>
        <p:spPr>
          <a:xfrm>
            <a:off x="4495800" y="6356350"/>
            <a:ext cx="1143000" cy="365125"/>
          </a:xfrm>
        </p:spPr>
        <p:txBody>
          <a:bodyPr/>
          <a:lstStyle>
            <a:lvl1pPr algn="l">
              <a:defRPr/>
            </a:lvl1pPr>
          </a:lstStyle>
          <a:p>
            <a:fld id="{38D49C67-409A-0140-90CD-1363C9F2DA64}" type="datetimeFigureOut">
              <a:rPr lang="es-ES_tradnl" smtClean="0"/>
              <a:pPr/>
              <a:t>11/11/2013</a:t>
            </a:fld>
            <a:endParaRPr lang="fr-FR"/>
          </a:p>
        </p:txBody>
      </p:sp>
      <p:sp>
        <p:nvSpPr>
          <p:cNvPr id="6" name="Footer Placeholder 5"/>
          <p:cNvSpPr>
            <a:spLocks noGrp="1"/>
          </p:cNvSpPr>
          <p:nvPr>
            <p:ph type="ftr" sz="quarter" idx="11"/>
          </p:nvPr>
        </p:nvSpPr>
        <p:spPr>
          <a:xfrm>
            <a:off x="5791200" y="6356350"/>
            <a:ext cx="2895600" cy="365125"/>
          </a:xfrm>
        </p:spPr>
        <p:txBody>
          <a:bodyPr/>
          <a:lstStyle>
            <a:lvl1pPr algn="r">
              <a:defRPr/>
            </a:lvl1pPr>
          </a:lstStyle>
          <a:p>
            <a:endParaRPr lang="fr-FR"/>
          </a:p>
        </p:txBody>
      </p:sp>
      <p:sp>
        <p:nvSpPr>
          <p:cNvPr id="7" name="Slide Number Placeholder 6"/>
          <p:cNvSpPr>
            <a:spLocks noGrp="1"/>
          </p:cNvSpPr>
          <p:nvPr>
            <p:ph type="sldNum" sz="quarter" idx="12"/>
          </p:nvPr>
        </p:nvSpPr>
        <p:spPr>
          <a:xfrm>
            <a:off x="1967426" y="6356350"/>
            <a:ext cx="533400" cy="365125"/>
          </a:xfrm>
        </p:spPr>
        <p:txBody>
          <a:bodyPr/>
          <a:lstStyle>
            <a:lvl1pPr>
              <a:defRPr>
                <a:solidFill>
                  <a:schemeClr val="tx2"/>
                </a:solidFill>
              </a:defRPr>
            </a:lvl1pPr>
          </a:lstStyle>
          <a:p>
            <a:fld id="{18A1011F-F3E2-F04F-BE73-C41AF72D050D}" type="slidenum">
              <a:rPr lang="fr-FR" smtClean="0"/>
              <a:pPr/>
              <a:t>‹Nº›</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5174" y="79468"/>
            <a:ext cx="7612063" cy="1417638"/>
          </a:xfrm>
          <a:prstGeom prst="rect">
            <a:avLst/>
          </a:prstGeom>
        </p:spPr>
        <p:txBody>
          <a:bodyPr vert="horz" lIns="91440" tIns="45720" rIns="91440" bIns="45720" rtlCol="0" anchor="ctr" anchorCtr="0">
            <a:noAutofit/>
          </a:bodyPr>
          <a:lstStyle/>
          <a:p>
            <a:r>
              <a:rPr lang="es-ES_tradnl" smtClean="0"/>
              <a:t>Clic para editar título</a:t>
            </a:r>
            <a:endParaRPr/>
          </a:p>
        </p:txBody>
      </p:sp>
      <p:sp>
        <p:nvSpPr>
          <p:cNvPr id="3" name="Text Placeholder 2"/>
          <p:cNvSpPr>
            <a:spLocks noGrp="1"/>
          </p:cNvSpPr>
          <p:nvPr>
            <p:ph type="body" idx="1"/>
          </p:nvPr>
        </p:nvSpPr>
        <p:spPr>
          <a:xfrm>
            <a:off x="765175" y="2070846"/>
            <a:ext cx="7612064" cy="4182035"/>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ctr"/>
          <a:lstStyle>
            <a:lvl1pPr algn="r">
              <a:defRPr sz="1200">
                <a:solidFill>
                  <a:schemeClr val="bg1"/>
                </a:solidFill>
              </a:defRPr>
            </a:lvl1pPr>
          </a:lstStyle>
          <a:p>
            <a:fld id="{38D49C67-409A-0140-90CD-1363C9F2DA64}" type="datetimeFigureOut">
              <a:rPr lang="es-ES_tradnl" smtClean="0"/>
              <a:pPr/>
              <a:t>11/11/2013</a:t>
            </a:fld>
            <a:endParaRPr lang="fr-FR"/>
          </a:p>
        </p:txBody>
      </p:sp>
      <p:sp>
        <p:nvSpPr>
          <p:cNvPr id="5" name="Footer Placeholder 4"/>
          <p:cNvSpPr>
            <a:spLocks noGrp="1"/>
          </p:cNvSpPr>
          <p:nvPr>
            <p:ph type="ftr" sz="quarter" idx="3"/>
          </p:nvPr>
        </p:nvSpPr>
        <p:spPr>
          <a:xfrm>
            <a:off x="443753" y="6356350"/>
            <a:ext cx="2895600" cy="365125"/>
          </a:xfrm>
          <a:prstGeom prst="rect">
            <a:avLst/>
          </a:prstGeom>
        </p:spPr>
        <p:txBody>
          <a:bodyPr vert="horz" lIns="91440" tIns="45720" rIns="91440" bIns="45720" rtlCol="0" anchor="ctr"/>
          <a:lstStyle>
            <a:lvl1pPr algn="l">
              <a:defRPr sz="1200">
                <a:solidFill>
                  <a:schemeClr val="bg1"/>
                </a:solidFill>
              </a:defRPr>
            </a:lvl1pPr>
          </a:lstStyle>
          <a:p>
            <a:endParaRPr lang="fr-FR"/>
          </a:p>
        </p:txBody>
      </p:sp>
      <p:sp>
        <p:nvSpPr>
          <p:cNvPr id="6" name="Slide Number Placeholder 5"/>
          <p:cNvSpPr>
            <a:spLocks noGrp="1"/>
          </p:cNvSpPr>
          <p:nvPr>
            <p:ph type="sldNum" sz="quarter" idx="4"/>
          </p:nvPr>
        </p:nvSpPr>
        <p:spPr>
          <a:xfrm>
            <a:off x="4305300" y="6356350"/>
            <a:ext cx="533400" cy="365125"/>
          </a:xfrm>
          <a:prstGeom prst="rect">
            <a:avLst/>
          </a:prstGeom>
        </p:spPr>
        <p:txBody>
          <a:bodyPr vert="horz" lIns="91440" tIns="45720" rIns="91440" bIns="45720" rtlCol="0" anchor="ctr"/>
          <a:lstStyle>
            <a:lvl1pPr algn="ctr">
              <a:defRPr sz="1200">
                <a:solidFill>
                  <a:schemeClr val="bg1"/>
                </a:solidFill>
              </a:defRPr>
            </a:lvl1pPr>
          </a:lstStyle>
          <a:p>
            <a:fld id="{18A1011F-F3E2-F04F-BE73-C41AF72D050D}" type="slidenum">
              <a:rPr lang="fr-FR" smtClean="0"/>
              <a:pPr/>
              <a:t>‹Nº›</a:t>
            </a:fld>
            <a:endParaRPr lang="fr-F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Lst>
  <p:txStyles>
    <p:titleStyle>
      <a:lvl1pPr algn="ctr" defTabSz="914400" rtl="0" eaLnBrk="1" latinLnBrk="0" hangingPunct="1">
        <a:spcBef>
          <a:spcPct val="0"/>
        </a:spcBef>
        <a:buNone/>
        <a:defRPr sz="4800" kern="1200">
          <a:solidFill>
            <a:schemeClr val="tx2"/>
          </a:solidFill>
          <a:effectLst>
            <a:outerShdw blurRad="50800" dist="25400" dir="2700000" algn="tl" rotWithShape="0">
              <a:schemeClr val="bg1">
                <a:alpha val="40000"/>
              </a:schemeClr>
            </a:outerShdw>
          </a:effectLst>
          <a:latin typeface="+mj-lt"/>
          <a:ea typeface="+mj-ea"/>
          <a:cs typeface="+mj-cs"/>
        </a:defRPr>
      </a:lvl1pPr>
    </p:titleStyle>
    <p:bodyStyle>
      <a:lvl1pPr marL="342900" indent="-342900" algn="l" defTabSz="914400" rtl="0" eaLnBrk="1" latinLnBrk="0" hangingPunct="1">
        <a:spcBef>
          <a:spcPts val="2000"/>
        </a:spcBef>
        <a:buFont typeface="Wingdings 2" pitchFamily="18" charset="2"/>
        <a:buChar char=""/>
        <a:defRPr sz="2400" kern="1200">
          <a:solidFill>
            <a:schemeClr val="bg1"/>
          </a:solidFill>
          <a:effectLst>
            <a:outerShdw blurRad="63500" dist="50800" dir="2700000" algn="tl" rotWithShape="0">
              <a:prstClr val="black">
                <a:alpha val="50000"/>
              </a:prstClr>
            </a:outerShdw>
          </a:effectLst>
          <a:latin typeface="+mn-lt"/>
          <a:ea typeface="+mn-ea"/>
          <a:cs typeface="+mn-cs"/>
        </a:defRPr>
      </a:lvl1pPr>
      <a:lvl2pPr marL="685800" indent="-336550" algn="l" defTabSz="914400" rtl="0" eaLnBrk="1" latinLnBrk="0" hangingPunct="1">
        <a:spcBef>
          <a:spcPts val="600"/>
        </a:spcBef>
        <a:buFont typeface="Wingdings 2" pitchFamily="18" charset="2"/>
        <a:buChar char=""/>
        <a:defRPr sz="2200" kern="1200">
          <a:solidFill>
            <a:schemeClr val="bg1"/>
          </a:solidFill>
          <a:effectLst>
            <a:outerShdw blurRad="63500" dist="50800" dir="2700000" algn="tl" rotWithShape="0">
              <a:prstClr val="black">
                <a:alpha val="50000"/>
              </a:prstClr>
            </a:outerShdw>
          </a:effectLst>
          <a:latin typeface="+mn-lt"/>
          <a:ea typeface="+mn-ea"/>
          <a:cs typeface="+mn-cs"/>
        </a:defRPr>
      </a:lvl2pPr>
      <a:lvl3pPr marL="1035050" indent="-349250" algn="l" defTabSz="914400" rtl="0" eaLnBrk="1" latinLnBrk="0" hangingPunct="1">
        <a:spcBef>
          <a:spcPts val="600"/>
        </a:spcBef>
        <a:buFont typeface="Wingdings 2" pitchFamily="18" charset="2"/>
        <a:buChar char=""/>
        <a:defRPr sz="2000" kern="1200">
          <a:solidFill>
            <a:schemeClr val="bg1"/>
          </a:solidFill>
          <a:effectLst>
            <a:outerShdw blurRad="63500" dist="50800" dir="2700000" algn="tl" rotWithShape="0">
              <a:prstClr val="black">
                <a:alpha val="50000"/>
              </a:prstClr>
            </a:outerShdw>
          </a:effectLst>
          <a:latin typeface="+mn-lt"/>
          <a:ea typeface="+mn-ea"/>
          <a:cs typeface="+mn-cs"/>
        </a:defRPr>
      </a:lvl3pPr>
      <a:lvl4pPr marL="1371600" indent="-336550" algn="l" defTabSz="914400" rtl="0" eaLnBrk="1" latinLnBrk="0" hangingPunct="1">
        <a:spcBef>
          <a:spcPts val="600"/>
        </a:spcBef>
        <a:buFont typeface="Wingdings 2" pitchFamily="18" charset="2"/>
        <a:buChar char=""/>
        <a:defRPr sz="1800" kern="1200">
          <a:solidFill>
            <a:schemeClr val="bg1"/>
          </a:solidFill>
          <a:effectLst>
            <a:outerShdw blurRad="63500" dist="50800" dir="2700000" algn="tl" rotWithShape="0">
              <a:prstClr val="black">
                <a:alpha val="50000"/>
              </a:prstClr>
            </a:outerShdw>
          </a:effectLst>
          <a:latin typeface="+mn-lt"/>
          <a:ea typeface="+mn-ea"/>
          <a:cs typeface="+mn-cs"/>
        </a:defRPr>
      </a:lvl4pPr>
      <a:lvl5pPr marL="1720850" indent="-349250" algn="l" defTabSz="914400" rtl="0" eaLnBrk="1" latinLnBrk="0" hangingPunct="1">
        <a:spcBef>
          <a:spcPts val="600"/>
        </a:spcBef>
        <a:buFont typeface="Wingdings 2" pitchFamily="18" charset="2"/>
        <a:buChar char=""/>
        <a:defRPr sz="1800" kern="1200">
          <a:solidFill>
            <a:schemeClr val="bg1"/>
          </a:solidFill>
          <a:effectLst>
            <a:outerShdw blurRad="63500" dist="50800" dir="2700000" algn="tl" rotWithShape="0">
              <a:prstClr val="black">
                <a:alpha val="50000"/>
              </a:prstClr>
            </a:outerShdw>
          </a:effectLst>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fr-FR" dirty="0" smtClean="0"/>
              <a:t>Gérer l’hétérogénéité dans la classe </a:t>
            </a:r>
            <a:endParaRPr lang="fr-FR" dirty="0"/>
          </a:p>
        </p:txBody>
      </p:sp>
      <p:sp>
        <p:nvSpPr>
          <p:cNvPr id="3" name="Subtítulo 2"/>
          <p:cNvSpPr>
            <a:spLocks noGrp="1"/>
          </p:cNvSpPr>
          <p:nvPr>
            <p:ph type="subTitle" idx="1"/>
          </p:nvPr>
        </p:nvSpPr>
        <p:spPr/>
        <p:txBody>
          <a:bodyPr/>
          <a:lstStyle/>
          <a:p>
            <a:r>
              <a:rPr lang="es-ES_tradnl" dirty="0" smtClean="0"/>
              <a:t>Module de </a:t>
            </a:r>
            <a:r>
              <a:rPr lang="es-ES_tradnl" dirty="0" err="1" smtClean="0"/>
              <a:t>formation</a:t>
            </a:r>
            <a:r>
              <a:rPr lang="es-ES_tradnl" dirty="0" smtClean="0"/>
              <a:t> RL 2 </a:t>
            </a:r>
            <a:r>
              <a:rPr lang="es-ES_tradnl" dirty="0" err="1" smtClean="0"/>
              <a:t>Novembre</a:t>
            </a:r>
            <a:r>
              <a:rPr lang="es-ES_tradnl" dirty="0" smtClean="0"/>
              <a:t> 2013 </a:t>
            </a:r>
            <a:endParaRPr lang="es-ES_tradnl" dirty="0" smtClean="0"/>
          </a:p>
          <a:p>
            <a:r>
              <a:rPr lang="es-ES_tradnl" dirty="0" smtClean="0"/>
              <a:t>José CALABRESE</a:t>
            </a:r>
            <a:endParaRPr lang="es-ES_tradnl"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357226" y="595269"/>
            <a:ext cx="8374972" cy="4524316"/>
          </a:xfrm>
          <a:prstGeom prst="rect">
            <a:avLst/>
          </a:prstGeom>
        </p:spPr>
        <p:txBody>
          <a:bodyPr wrap="square">
            <a:spAutoFit/>
          </a:bodyPr>
          <a:lstStyle/>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es-ES_tradnl" dirty="0"/>
          </a:p>
        </p:txBody>
      </p:sp>
      <p:sp>
        <p:nvSpPr>
          <p:cNvPr id="9" name="Rectángulo 8"/>
          <p:cNvSpPr/>
          <p:nvPr/>
        </p:nvSpPr>
        <p:spPr>
          <a:xfrm>
            <a:off x="357226" y="595269"/>
            <a:ext cx="8374971" cy="3170099"/>
          </a:xfrm>
          <a:prstGeom prst="rect">
            <a:avLst/>
          </a:prstGeom>
        </p:spPr>
        <p:txBody>
          <a:bodyPr wrap="square">
            <a:spAutoFit/>
          </a:bodyPr>
          <a:lstStyle/>
          <a:p>
            <a:r>
              <a:rPr lang="fr-FR" sz="2800" dirty="0" smtClean="0">
                <a:solidFill>
                  <a:srgbClr val="FFFFFF"/>
                </a:solidFill>
              </a:rPr>
              <a:t>-le groupe détaché au sein du groupe - classe : un atelier dirigé/les autres en tâche autonome </a:t>
            </a:r>
          </a:p>
          <a:p>
            <a:endParaRPr lang="fr-FR" dirty="0" smtClean="0">
              <a:solidFill>
                <a:srgbClr val="FFFFFF"/>
              </a:solidFill>
            </a:endParaRPr>
          </a:p>
          <a:p>
            <a:endParaRPr lang="fr-FR" dirty="0" smtClean="0">
              <a:solidFill>
                <a:srgbClr val="FFFFFF"/>
              </a:solidFill>
            </a:endParaRPr>
          </a:p>
          <a:p>
            <a:endParaRPr lang="fr-FR" dirty="0" smtClean="0">
              <a:solidFill>
                <a:srgbClr val="FFFFFF"/>
              </a:solidFill>
            </a:endParaRPr>
          </a:p>
          <a:p>
            <a:endParaRPr lang="fr-FR" dirty="0" smtClean="0">
              <a:solidFill>
                <a:srgbClr val="FFFFFF"/>
              </a:solidFill>
            </a:endParaRPr>
          </a:p>
          <a:p>
            <a:endParaRPr lang="fr-FR" dirty="0" smtClean="0">
              <a:solidFill>
                <a:srgbClr val="FFFFFF"/>
              </a:solidFill>
            </a:endParaRPr>
          </a:p>
          <a:p>
            <a:endParaRPr lang="fr-FR" dirty="0" smtClean="0">
              <a:solidFill>
                <a:srgbClr val="FFFFFF"/>
              </a:solidFill>
            </a:endParaRPr>
          </a:p>
          <a:p>
            <a:endParaRPr lang="fr-FR" dirty="0" smtClean="0">
              <a:solidFill>
                <a:srgbClr val="FFFFFF"/>
              </a:solidFill>
            </a:endParaRPr>
          </a:p>
          <a:p>
            <a:endParaRPr lang="es-ES_tradnl" dirty="0">
              <a:solidFill>
                <a:srgbClr val="FFFFFF"/>
              </a:solidFill>
            </a:endParaRPr>
          </a:p>
        </p:txBody>
      </p:sp>
      <p:sp>
        <p:nvSpPr>
          <p:cNvPr id="13" name="Rectángulo 12"/>
          <p:cNvSpPr/>
          <p:nvPr/>
        </p:nvSpPr>
        <p:spPr>
          <a:xfrm>
            <a:off x="357226" y="1990573"/>
            <a:ext cx="7983505" cy="1384995"/>
          </a:xfrm>
          <a:prstGeom prst="rect">
            <a:avLst/>
          </a:prstGeom>
        </p:spPr>
        <p:txBody>
          <a:bodyPr wrap="square">
            <a:spAutoFit/>
          </a:bodyPr>
          <a:lstStyle/>
          <a:p>
            <a:r>
              <a:rPr lang="fr-FR" sz="2800" dirty="0" smtClean="0">
                <a:solidFill>
                  <a:srgbClr val="FFFFFF"/>
                </a:solidFill>
              </a:rPr>
              <a:t>-les groupes hétérogènes avec des rôles différents au sein du groupe : avec un travail de coopération dans chaque groupe.</a:t>
            </a:r>
            <a:endParaRPr lang="es-ES_tradnl" sz="2800" dirty="0">
              <a:solidFill>
                <a:srgbClr val="FFFFFF"/>
              </a:solidFill>
            </a:endParaRPr>
          </a:p>
        </p:txBody>
      </p:sp>
      <p:sp>
        <p:nvSpPr>
          <p:cNvPr id="15" name="Rectángulo 14"/>
          <p:cNvSpPr/>
          <p:nvPr/>
        </p:nvSpPr>
        <p:spPr>
          <a:xfrm>
            <a:off x="357226" y="3734590"/>
            <a:ext cx="7983505" cy="2246769"/>
          </a:xfrm>
          <a:prstGeom prst="rect">
            <a:avLst/>
          </a:prstGeom>
        </p:spPr>
        <p:txBody>
          <a:bodyPr wrap="square">
            <a:spAutoFit/>
          </a:bodyPr>
          <a:lstStyle/>
          <a:p>
            <a:r>
              <a:rPr lang="fr-FR" sz="2800" dirty="0" smtClean="0">
                <a:solidFill>
                  <a:srgbClr val="FFFFFF"/>
                </a:solidFill>
              </a:rPr>
              <a:t>- les groupes de besoin : les élèves accomplissent des tâches choisies en fonction de leurs besoins, par conséquent tous les élèves ne tourneront pas aux différentes activités qui, chacune, répondent à des objectifs divers .</a:t>
            </a:r>
            <a:endParaRPr lang="es-ES_tradnl" sz="2800" dirty="0">
              <a:solidFill>
                <a:srgbClr val="FFFFFF"/>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65174" y="379150"/>
            <a:ext cx="7612063" cy="1417638"/>
          </a:xfrm>
        </p:spPr>
        <p:txBody>
          <a:bodyPr/>
          <a:lstStyle/>
          <a:p>
            <a:r>
              <a:rPr lang="fr-FR" dirty="0" smtClean="0"/>
              <a:t>Le groupe détaché au sein du groupe classe</a:t>
            </a:r>
            <a:br>
              <a:rPr lang="fr-FR" dirty="0" smtClean="0"/>
            </a:br>
            <a:endParaRPr lang="fr-FR" dirty="0"/>
          </a:p>
        </p:txBody>
      </p:sp>
      <p:sp>
        <p:nvSpPr>
          <p:cNvPr id="3" name="Marcador de contenido 2"/>
          <p:cNvSpPr>
            <a:spLocks noGrp="1"/>
          </p:cNvSpPr>
          <p:nvPr>
            <p:ph idx="1"/>
          </p:nvPr>
        </p:nvSpPr>
        <p:spPr/>
        <p:txBody>
          <a:bodyPr/>
          <a:lstStyle/>
          <a:p>
            <a:r>
              <a:rPr lang="fr-FR" dirty="0" smtClean="0"/>
              <a:t>Les élèves vont réaliser le même travail, sur le même support, avec les mêmes consignes. </a:t>
            </a:r>
          </a:p>
          <a:p>
            <a:r>
              <a:rPr lang="fr-FR" dirty="0" smtClean="0"/>
              <a:t>Ce qui varie est la modalité : en début de séance, les élèves qui ont des difficultés sont autour de l’enseignant alors que les autres sont seuls. </a:t>
            </a:r>
          </a:p>
          <a:p>
            <a:r>
              <a:rPr lang="fr-FR" b="1" dirty="0" smtClean="0"/>
              <a:t>Supports</a:t>
            </a:r>
            <a:r>
              <a:rPr lang="fr-FR" dirty="0" smtClean="0"/>
              <a:t> : IDENTIQUES</a:t>
            </a:r>
          </a:p>
          <a:p>
            <a:r>
              <a:rPr lang="fr-FR" b="1" dirty="0" smtClean="0"/>
              <a:t>Consignes</a:t>
            </a:r>
            <a:r>
              <a:rPr lang="fr-FR" dirty="0" smtClean="0"/>
              <a:t> : IDENTIQUES</a:t>
            </a:r>
          </a:p>
          <a:p>
            <a:r>
              <a:rPr lang="fr-FR" b="1" dirty="0" smtClean="0"/>
              <a:t>Etayage du maître</a:t>
            </a:r>
            <a:r>
              <a:rPr lang="fr-FR" dirty="0" smtClean="0"/>
              <a:t> : FORT EN DÉBUT DE SEANCE </a:t>
            </a:r>
            <a:endParaRPr lang="fr-F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fr-FR" b="1" dirty="0" smtClean="0"/>
              <a:t>les groupes hétérogènes</a:t>
            </a:r>
            <a:r>
              <a:rPr lang="fr-FR" dirty="0" smtClean="0"/>
              <a:t> </a:t>
            </a:r>
            <a:endParaRPr lang="es-ES_tradnl" dirty="0"/>
          </a:p>
        </p:txBody>
      </p:sp>
      <p:sp>
        <p:nvSpPr>
          <p:cNvPr id="6" name="CuadroTexto 5"/>
          <p:cNvSpPr txBox="1"/>
          <p:nvPr/>
        </p:nvSpPr>
        <p:spPr>
          <a:xfrm>
            <a:off x="765174" y="1497106"/>
            <a:ext cx="7612063" cy="3693319"/>
          </a:xfrm>
          <a:prstGeom prst="rect">
            <a:avLst/>
          </a:prstGeom>
          <a:noFill/>
        </p:spPr>
        <p:txBody>
          <a:bodyPr wrap="square" rtlCol="0">
            <a:spAutoFit/>
          </a:bodyPr>
          <a:lstStyle/>
          <a:p>
            <a:r>
              <a:rPr lang="fr-FR" sz="2400" dirty="0" smtClean="0">
                <a:solidFill>
                  <a:srgbClr val="FFFFFF"/>
                </a:solidFill>
              </a:rPr>
              <a:t>Tâches à accomplir afin que chacun puisse apporter sa part personnelle au travail collectif. </a:t>
            </a:r>
          </a:p>
          <a:p>
            <a:endParaRPr lang="fr-FR" sz="2400" dirty="0" smtClean="0">
              <a:solidFill>
                <a:srgbClr val="FFFFFF"/>
              </a:solidFill>
            </a:endParaRPr>
          </a:p>
          <a:p>
            <a:r>
              <a:rPr lang="fr-FR" sz="2400" dirty="0" smtClean="0">
                <a:solidFill>
                  <a:srgbClr val="FFFFFF"/>
                </a:solidFill>
              </a:rPr>
              <a:t>ces groupes résultent donc du placement ordinaire des élèves de la classe </a:t>
            </a:r>
          </a:p>
          <a:p>
            <a:endParaRPr lang="fr-FR" sz="2400" dirty="0" smtClean="0">
              <a:solidFill>
                <a:srgbClr val="FFFFFF"/>
              </a:solidFill>
            </a:endParaRPr>
          </a:p>
          <a:p>
            <a:r>
              <a:rPr lang="fr-FR" sz="2400" dirty="0" smtClean="0">
                <a:solidFill>
                  <a:srgbClr val="FFFFFF"/>
                </a:solidFill>
              </a:rPr>
              <a:t>La réussite de l’élève qui a des difficultés contribue la réussite de tout le groupe : des interactions et des apports d’aides peuvent ainsi se développer </a:t>
            </a:r>
          </a:p>
          <a:p>
            <a:endParaRPr lang="fr-FR" dirty="0" smtClean="0">
              <a:solidFill>
                <a:srgbClr val="FFFFFF"/>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fr-FR" b="1" dirty="0" smtClean="0"/>
              <a:t>les groupes hétérogènes</a:t>
            </a:r>
            <a:r>
              <a:rPr lang="fr-FR" dirty="0" smtClean="0"/>
              <a:t> </a:t>
            </a:r>
            <a:endParaRPr lang="es-ES_tradnl" dirty="0"/>
          </a:p>
        </p:txBody>
      </p:sp>
      <p:sp>
        <p:nvSpPr>
          <p:cNvPr id="6" name="CuadroTexto 5"/>
          <p:cNvSpPr txBox="1"/>
          <p:nvPr/>
        </p:nvSpPr>
        <p:spPr>
          <a:xfrm>
            <a:off x="765174" y="1497106"/>
            <a:ext cx="7612063" cy="4154983"/>
          </a:xfrm>
          <a:prstGeom prst="rect">
            <a:avLst/>
          </a:prstGeom>
          <a:noFill/>
        </p:spPr>
        <p:txBody>
          <a:bodyPr wrap="square" rtlCol="0">
            <a:spAutoFit/>
          </a:bodyPr>
          <a:lstStyle/>
          <a:p>
            <a:endParaRPr lang="fr-FR" sz="2400" dirty="0" smtClean="0">
              <a:solidFill>
                <a:srgbClr val="FFFFFF"/>
              </a:solidFill>
            </a:endParaRPr>
          </a:p>
          <a:p>
            <a:r>
              <a:rPr lang="fr-FR" sz="2400" dirty="0" smtClean="0">
                <a:solidFill>
                  <a:srgbClr val="FFFFFF"/>
                </a:solidFill>
              </a:rPr>
              <a:t>il est essentiel que l’élève en difficulté soit en activité et contribue à l’avancée du groupe. </a:t>
            </a:r>
          </a:p>
          <a:p>
            <a:endParaRPr lang="fr-FR" sz="2400" dirty="0" smtClean="0">
              <a:solidFill>
                <a:srgbClr val="FFFFFF"/>
              </a:solidFill>
            </a:endParaRPr>
          </a:p>
          <a:p>
            <a:r>
              <a:rPr lang="fr-FR" sz="2400" dirty="0" smtClean="0">
                <a:solidFill>
                  <a:srgbClr val="FFFFFF"/>
                </a:solidFill>
              </a:rPr>
              <a:t>L’enseignant peut répartir les tâches selon leur niveau de complexité et fait en sorte que même la tâche la plus simple soit indispensable à la réussite finale  </a:t>
            </a:r>
          </a:p>
          <a:p>
            <a:r>
              <a:rPr lang="fr-FR" sz="2400" dirty="0" smtClean="0">
                <a:solidFill>
                  <a:srgbClr val="FFFFFF"/>
                </a:solidFill>
              </a:rPr>
              <a:t>il est particulièrement attentif aux élèves en difficulté en les stimulant pour réaliser leur tâche et pour susciter les interactions dans le groupe.</a:t>
            </a:r>
          </a:p>
          <a:p>
            <a:endParaRPr lang="es-ES_tradnl" sz="2400" dirty="0">
              <a:solidFill>
                <a:srgbClr val="FFFFFF"/>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fr-FR" b="1" dirty="0" smtClean="0"/>
              <a:t>les groupes de besoin</a:t>
            </a:r>
            <a:r>
              <a:rPr lang="fr-FR" dirty="0" smtClean="0"/>
              <a:t> </a:t>
            </a:r>
            <a:endParaRPr lang="es-ES_tradnl" dirty="0"/>
          </a:p>
        </p:txBody>
      </p:sp>
      <p:sp>
        <p:nvSpPr>
          <p:cNvPr id="3" name="CuadroTexto 2"/>
          <p:cNvSpPr txBox="1"/>
          <p:nvPr/>
        </p:nvSpPr>
        <p:spPr>
          <a:xfrm>
            <a:off x="1269943" y="1497105"/>
            <a:ext cx="7107294" cy="5632312"/>
          </a:xfrm>
          <a:prstGeom prst="rect">
            <a:avLst/>
          </a:prstGeom>
          <a:noFill/>
        </p:spPr>
        <p:txBody>
          <a:bodyPr wrap="square" rtlCol="0">
            <a:spAutoFit/>
          </a:bodyPr>
          <a:lstStyle/>
          <a:p>
            <a:r>
              <a:rPr lang="fr-FR" dirty="0" smtClean="0">
                <a:solidFill>
                  <a:schemeClr val="bg1"/>
                </a:solidFill>
              </a:rPr>
              <a:t>Constitués ponctuellement.</a:t>
            </a:r>
          </a:p>
          <a:p>
            <a:endParaRPr lang="fr-FR" dirty="0" smtClean="0">
              <a:solidFill>
                <a:schemeClr val="bg1"/>
              </a:solidFill>
            </a:endParaRPr>
          </a:p>
          <a:p>
            <a:r>
              <a:rPr lang="fr-FR" dirty="0" smtClean="0">
                <a:solidFill>
                  <a:schemeClr val="bg1"/>
                </a:solidFill>
              </a:rPr>
              <a:t>Les groupes sont « ouverts » et les élèves entrent et sortent au fil de leurs besoins ponctuels, sans stigmatisation. </a:t>
            </a:r>
          </a:p>
          <a:p>
            <a:r>
              <a:rPr lang="fr-FR" dirty="0" smtClean="0">
                <a:solidFill>
                  <a:schemeClr val="bg1"/>
                </a:solidFill>
              </a:rPr>
              <a:t>Un groupe de besoin PERMANENT est un groupe de niveau .</a:t>
            </a:r>
          </a:p>
          <a:p>
            <a:endParaRPr lang="fr-FR" dirty="0" smtClean="0">
              <a:solidFill>
                <a:schemeClr val="bg1"/>
              </a:solidFill>
            </a:endParaRPr>
          </a:p>
          <a:p>
            <a:r>
              <a:rPr lang="fr-FR" dirty="0" smtClean="0">
                <a:solidFill>
                  <a:schemeClr val="bg1"/>
                </a:solidFill>
              </a:rPr>
              <a:t>L´enseignant a identifié les besoins des élèves</a:t>
            </a:r>
          </a:p>
          <a:p>
            <a:endParaRPr lang="fr-FR" dirty="0" smtClean="0">
              <a:solidFill>
                <a:schemeClr val="bg1"/>
              </a:solidFill>
            </a:endParaRPr>
          </a:p>
          <a:p>
            <a:r>
              <a:rPr lang="fr-FR" dirty="0" smtClean="0">
                <a:solidFill>
                  <a:srgbClr val="FFFFFF"/>
                </a:solidFill>
              </a:rPr>
              <a:t>Il a choisi les tâches, les supports, en fonction des besoins. Pour le groupe qui travaillera avec lui, il a levé les obstacles parasites afin de se centrer sur la compétence qu’il vise. Il ne simplifie pas pour autant la tâche.</a:t>
            </a:r>
          </a:p>
          <a:p>
            <a:endParaRPr lang="fr-FR" dirty="0" smtClean="0">
              <a:solidFill>
                <a:srgbClr val="FFFFFF"/>
              </a:solidFill>
            </a:endParaRPr>
          </a:p>
          <a:p>
            <a:r>
              <a:rPr lang="fr-FR" dirty="0" smtClean="0">
                <a:solidFill>
                  <a:srgbClr val="FFFFFF"/>
                </a:solidFill>
              </a:rPr>
              <a:t>En fin de séance : </a:t>
            </a:r>
          </a:p>
          <a:p>
            <a:r>
              <a:rPr lang="fr-FR" dirty="0" smtClean="0">
                <a:solidFill>
                  <a:srgbClr val="FFFFFF"/>
                </a:solidFill>
              </a:rPr>
              <a:t>- retour au grand groupe, qui refonde le « </a:t>
            </a:r>
            <a:r>
              <a:rPr lang="fr-FR" dirty="0" err="1" smtClean="0">
                <a:solidFill>
                  <a:srgbClr val="FFFFFF"/>
                </a:solidFill>
              </a:rPr>
              <a:t>groupe-classe</a:t>
            </a:r>
            <a:r>
              <a:rPr lang="fr-FR" dirty="0" smtClean="0">
                <a:solidFill>
                  <a:srgbClr val="FFFFFF"/>
                </a:solidFill>
              </a:rPr>
              <a:t> », préservant ainsi la vie du groupe et la dimension collective des apprentissages.</a:t>
            </a:r>
          </a:p>
          <a:p>
            <a:endParaRPr lang="fr-FR" dirty="0" smtClean="0">
              <a:solidFill>
                <a:schemeClr val="bg1"/>
              </a:solidFill>
            </a:endParaRPr>
          </a:p>
          <a:p>
            <a:endParaRPr lang="fr-FR" dirty="0" smtClean="0">
              <a:solidFill>
                <a:schemeClr val="bg1"/>
              </a:solidFill>
            </a:endParaRPr>
          </a:p>
          <a:p>
            <a:endParaRPr lang="fr-FR" dirty="0">
              <a:solidFill>
                <a:schemeClr val="bg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fr-FR" b="1" dirty="0" smtClean="0"/>
              <a:t>L´individualisation immédiate</a:t>
            </a:r>
            <a:endParaRPr lang="es-ES_tradnl" dirty="0"/>
          </a:p>
        </p:txBody>
      </p:sp>
      <p:sp>
        <p:nvSpPr>
          <p:cNvPr id="3" name="CuadroTexto 2"/>
          <p:cNvSpPr txBox="1"/>
          <p:nvPr/>
        </p:nvSpPr>
        <p:spPr>
          <a:xfrm>
            <a:off x="544266" y="1957918"/>
            <a:ext cx="8151038" cy="4339650"/>
          </a:xfrm>
          <a:prstGeom prst="rect">
            <a:avLst/>
          </a:prstGeom>
          <a:noFill/>
        </p:spPr>
        <p:txBody>
          <a:bodyPr wrap="square" rtlCol="0">
            <a:spAutoFit/>
          </a:bodyPr>
          <a:lstStyle/>
          <a:p>
            <a:r>
              <a:rPr lang="fr-FR" dirty="0" smtClean="0">
                <a:solidFill>
                  <a:srgbClr val="FFFFFF"/>
                </a:solidFill>
              </a:rPr>
              <a:t>FAIRE PRENDRE CONSCIENCE À L´ÉLÈVE DE SES PROGRÈS</a:t>
            </a:r>
          </a:p>
          <a:p>
            <a:endParaRPr lang="fr-FR" dirty="0" smtClean="0">
              <a:solidFill>
                <a:srgbClr val="FFFFFF"/>
              </a:solidFill>
            </a:endParaRPr>
          </a:p>
          <a:p>
            <a:r>
              <a:rPr lang="fr-FR" sz="2000" dirty="0" smtClean="0">
                <a:solidFill>
                  <a:srgbClr val="FFFFFF"/>
                </a:solidFill>
              </a:rPr>
              <a:t>Il s’agit de ne pas laisser sans suite des activités non réussies, qui sont à la portée des élèves, et de réagir dans la séance qui suit.</a:t>
            </a:r>
          </a:p>
          <a:p>
            <a:endParaRPr lang="fr-FR" sz="2000" dirty="0" smtClean="0">
              <a:solidFill>
                <a:srgbClr val="FFFFFF"/>
              </a:solidFill>
            </a:endParaRPr>
          </a:p>
          <a:p>
            <a:r>
              <a:rPr lang="fr-FR" sz="2000" dirty="0" smtClean="0">
                <a:solidFill>
                  <a:srgbClr val="FFFFFF"/>
                </a:solidFill>
              </a:rPr>
              <a:t>Il s’agit de faire travailler seul l’élève à son juste besoin en l'aidant à prendre conscience de ses progrès, quel que soit son niveau, en comparant ses productions au fil des semaines, dans la continuité. </a:t>
            </a:r>
          </a:p>
          <a:p>
            <a:endParaRPr lang="fr-FR" sz="2000" dirty="0" smtClean="0">
              <a:solidFill>
                <a:srgbClr val="FFFFFF"/>
              </a:solidFill>
            </a:endParaRPr>
          </a:p>
          <a:p>
            <a:r>
              <a:rPr lang="fr-FR" sz="2000" dirty="0" smtClean="0">
                <a:solidFill>
                  <a:srgbClr val="FFFFFF"/>
                </a:solidFill>
              </a:rPr>
              <a:t>Pour le très bon élève, la tâche donnée consiste à complexifier la consigne de la tâche antérieure et à comparer les productions en mettant également l’accent sur la progression.</a:t>
            </a:r>
          </a:p>
          <a:p>
            <a:endParaRPr lang="fr-FR" sz="2000" dirty="0" smtClean="0">
              <a:solidFill>
                <a:srgbClr val="FFFFFF"/>
              </a:solidFill>
            </a:endParaRPr>
          </a:p>
          <a:p>
            <a:r>
              <a:rPr lang="fr-FR" sz="2000" dirty="0" smtClean="0">
                <a:solidFill>
                  <a:srgbClr val="FFFFFF"/>
                </a:solidFill>
              </a:rPr>
              <a:t>Notion de contrat de progrès à tous les niveaux.</a:t>
            </a:r>
            <a:endParaRPr lang="fr-FR" sz="2000" dirty="0">
              <a:solidFill>
                <a:srgbClr val="FFFFFF"/>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fr-FR" b="1" dirty="0" smtClean="0"/>
              <a:t>Un dispositif intéressant : le plan de travail</a:t>
            </a:r>
            <a:endParaRPr lang="es-ES_tradnl" dirty="0"/>
          </a:p>
        </p:txBody>
      </p:sp>
      <p:sp>
        <p:nvSpPr>
          <p:cNvPr id="3" name="CuadroTexto 2"/>
          <p:cNvSpPr txBox="1"/>
          <p:nvPr/>
        </p:nvSpPr>
        <p:spPr>
          <a:xfrm>
            <a:off x="1269943" y="1887828"/>
            <a:ext cx="7107294" cy="4401205"/>
          </a:xfrm>
          <a:prstGeom prst="rect">
            <a:avLst/>
          </a:prstGeom>
          <a:noFill/>
        </p:spPr>
        <p:txBody>
          <a:bodyPr wrap="square" rtlCol="0">
            <a:spAutoFit/>
          </a:bodyPr>
          <a:lstStyle/>
          <a:p>
            <a:r>
              <a:rPr lang="fr-FR" sz="2800" dirty="0" smtClean="0">
                <a:solidFill>
                  <a:srgbClr val="FFFFFF"/>
                </a:solidFill>
              </a:rPr>
              <a:t>Il s’agit d’activités que l’élève est en mesure de faire seul, en autonomie, afin qu’il consolide des notions déjà vues et/ou qu’il acquière des méthodes de travail. Les élèves n’ayant pas tous les mêmes besoins, chacun aura ses travaux spécifiques. </a:t>
            </a:r>
          </a:p>
          <a:p>
            <a:r>
              <a:rPr lang="fr-FR" sz="2800" dirty="0" smtClean="0">
                <a:solidFill>
                  <a:srgbClr val="FFFFFF"/>
                </a:solidFill>
              </a:rPr>
              <a:t>Le </a:t>
            </a:r>
            <a:r>
              <a:rPr lang="fr-FR" sz="2800" i="1" dirty="0" smtClean="0">
                <a:solidFill>
                  <a:srgbClr val="FFFFFF"/>
                </a:solidFill>
              </a:rPr>
              <a:t>plan de travail</a:t>
            </a:r>
            <a:r>
              <a:rPr lang="fr-FR" sz="2800" dirty="0" smtClean="0">
                <a:solidFill>
                  <a:srgbClr val="FFFFFF"/>
                </a:solidFill>
              </a:rPr>
              <a:t> peut relever du </a:t>
            </a:r>
            <a:r>
              <a:rPr lang="fr-FR" sz="2800" i="1" dirty="0" smtClean="0">
                <a:solidFill>
                  <a:srgbClr val="FFFFFF"/>
                </a:solidFill>
              </a:rPr>
              <a:t>contrat</a:t>
            </a:r>
            <a:r>
              <a:rPr lang="fr-FR" sz="2800" dirty="0" smtClean="0">
                <a:solidFill>
                  <a:srgbClr val="FFFFFF"/>
                </a:solidFill>
              </a:rPr>
              <a:t> (négocié) si l’élève est amené à s’engager sur des tâches à accomplir dans un temps défini. </a:t>
            </a:r>
            <a:endParaRPr lang="fr-FR" sz="2800" dirty="0">
              <a:solidFill>
                <a:srgbClr val="FFFFFF"/>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smtClean="0"/>
              <a:t>Le plan de </a:t>
            </a:r>
            <a:r>
              <a:rPr lang="es-ES_tradnl" dirty="0" err="1" smtClean="0"/>
              <a:t>travail</a:t>
            </a:r>
            <a:r>
              <a:rPr lang="es-ES_tradnl" dirty="0" smtClean="0"/>
              <a:t> </a:t>
            </a:r>
            <a:r>
              <a:rPr lang="es-ES_tradnl" dirty="0" err="1" smtClean="0"/>
              <a:t>avantages</a:t>
            </a:r>
            <a:endParaRPr lang="es-ES_tradnl" dirty="0"/>
          </a:p>
        </p:txBody>
      </p:sp>
      <p:sp>
        <p:nvSpPr>
          <p:cNvPr id="3" name="CuadroTexto 2"/>
          <p:cNvSpPr txBox="1"/>
          <p:nvPr/>
        </p:nvSpPr>
        <p:spPr>
          <a:xfrm>
            <a:off x="765174" y="1658619"/>
            <a:ext cx="7612063" cy="4893647"/>
          </a:xfrm>
          <a:prstGeom prst="rect">
            <a:avLst/>
          </a:prstGeom>
          <a:noFill/>
        </p:spPr>
        <p:txBody>
          <a:bodyPr wrap="square" rtlCol="0">
            <a:spAutoFit/>
          </a:bodyPr>
          <a:lstStyle/>
          <a:p>
            <a:r>
              <a:rPr lang="fr-FR" sz="2400" dirty="0" smtClean="0">
                <a:solidFill>
                  <a:srgbClr val="FFFFFF"/>
                </a:solidFill>
              </a:rPr>
              <a:t>Cette démarche favorise l’acquisition de méthodes de travail et améliore la capacité de gestion d’une tâche et d’autonomie.</a:t>
            </a:r>
          </a:p>
          <a:p>
            <a:endParaRPr lang="fr-FR" sz="2400" dirty="0" smtClean="0">
              <a:solidFill>
                <a:srgbClr val="FFFFFF"/>
              </a:solidFill>
            </a:endParaRPr>
          </a:p>
          <a:p>
            <a:pPr>
              <a:buFontTx/>
              <a:buChar char="-"/>
            </a:pPr>
            <a:r>
              <a:rPr lang="fr-FR" sz="2400" dirty="0" smtClean="0">
                <a:solidFill>
                  <a:srgbClr val="FFFFFF"/>
                </a:solidFill>
              </a:rPr>
              <a:t>Chaque élève réalise ce qui lui est nécessaire ; l’enseignant détermine ce qui lui sera utile.</a:t>
            </a:r>
          </a:p>
          <a:p>
            <a:pPr>
              <a:buFontTx/>
              <a:buChar char="-"/>
            </a:pPr>
            <a:endParaRPr lang="fr-FR" sz="2400" dirty="0" smtClean="0">
              <a:solidFill>
                <a:srgbClr val="FFFFFF"/>
              </a:solidFill>
            </a:endParaRPr>
          </a:p>
          <a:p>
            <a:pPr>
              <a:buFontTx/>
              <a:buChar char="-"/>
            </a:pPr>
            <a:r>
              <a:rPr lang="fr-FR" sz="2400" dirty="0" smtClean="0">
                <a:solidFill>
                  <a:srgbClr val="FFFFFF"/>
                </a:solidFill>
              </a:rPr>
              <a:t>Tout élève étant en autonomie, la classe fonctionne comme une « ruche » où chacun sait ce qu’il a à faire. L’enseignant est donc totalement disponible pour l’élève qui en a réellement besoin, pour stimuler ceux qui ont du mal à s’organiser ou à tenir un certain rythme de travail.</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smtClean="0"/>
              <a:t>Le plan de </a:t>
            </a:r>
            <a:r>
              <a:rPr lang="es-ES_tradnl" dirty="0" err="1" smtClean="0"/>
              <a:t>travail</a:t>
            </a:r>
            <a:r>
              <a:rPr lang="es-ES_tradnl" dirty="0" smtClean="0"/>
              <a:t>: </a:t>
            </a:r>
            <a:r>
              <a:rPr lang="es-ES_tradnl" dirty="0" err="1" smtClean="0"/>
              <a:t>avantages</a:t>
            </a:r>
            <a:endParaRPr lang="es-ES_tradnl" dirty="0"/>
          </a:p>
        </p:txBody>
      </p:sp>
      <p:sp>
        <p:nvSpPr>
          <p:cNvPr id="3" name="CuadroTexto 2"/>
          <p:cNvSpPr txBox="1"/>
          <p:nvPr/>
        </p:nvSpPr>
        <p:spPr>
          <a:xfrm>
            <a:off x="765174" y="1658619"/>
            <a:ext cx="7612063" cy="3046988"/>
          </a:xfrm>
          <a:prstGeom prst="rect">
            <a:avLst/>
          </a:prstGeom>
          <a:noFill/>
        </p:spPr>
        <p:txBody>
          <a:bodyPr wrap="square" rtlCol="0">
            <a:spAutoFit/>
          </a:bodyPr>
          <a:lstStyle/>
          <a:p>
            <a:endParaRPr lang="fr-FR" sz="2400" dirty="0" smtClean="0">
              <a:solidFill>
                <a:srgbClr val="FFFFFF"/>
              </a:solidFill>
            </a:endParaRPr>
          </a:p>
          <a:p>
            <a:r>
              <a:rPr lang="fr-FR" sz="2400" dirty="0" smtClean="0">
                <a:solidFill>
                  <a:srgbClr val="FFFFFF"/>
                </a:solidFill>
              </a:rPr>
              <a:t>- Cette pratique correspond à un temps où tous les élèves n’ont pas le même plan de travail, même si des parties sont communes. Ainsi, l’on avance à son rythme, sans devoir ni attendre, ni composer, avec le reste du groupe. C’est un temps vécu comme plus libre, renforçant la responsabilité, l’autonomie et l’initiative. </a:t>
            </a:r>
            <a:endParaRPr lang="es-ES_tradnl" sz="2400" dirty="0">
              <a:solidFill>
                <a:srgbClr val="FFFFFF"/>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smtClean="0"/>
              <a:t>Le plan de </a:t>
            </a:r>
            <a:r>
              <a:rPr lang="es-ES_tradnl" dirty="0" err="1" smtClean="0"/>
              <a:t>travail</a:t>
            </a:r>
            <a:r>
              <a:rPr lang="es-ES_tradnl" dirty="0" smtClean="0"/>
              <a:t>:</a:t>
            </a:r>
            <a:br>
              <a:rPr lang="es-ES_tradnl" dirty="0" smtClean="0"/>
            </a:br>
            <a:r>
              <a:rPr lang="es-ES_tradnl" dirty="0" smtClean="0"/>
              <a:t>limites</a:t>
            </a:r>
            <a:endParaRPr lang="es-ES_tradnl" dirty="0"/>
          </a:p>
        </p:txBody>
      </p:sp>
      <p:sp>
        <p:nvSpPr>
          <p:cNvPr id="3" name="CuadroTexto 2"/>
          <p:cNvSpPr txBox="1"/>
          <p:nvPr/>
        </p:nvSpPr>
        <p:spPr>
          <a:xfrm>
            <a:off x="765174" y="1917625"/>
            <a:ext cx="7612063" cy="3785652"/>
          </a:xfrm>
          <a:prstGeom prst="rect">
            <a:avLst/>
          </a:prstGeom>
          <a:noFill/>
        </p:spPr>
        <p:txBody>
          <a:bodyPr wrap="square" rtlCol="0">
            <a:spAutoFit/>
          </a:bodyPr>
          <a:lstStyle/>
          <a:p>
            <a:r>
              <a:rPr lang="fr-FR" sz="2400" dirty="0" smtClean="0">
                <a:solidFill>
                  <a:srgbClr val="FFFFFF"/>
                </a:solidFill>
              </a:rPr>
              <a:t>Attention, cette plage horaire ne doit pas être un temps libre. Elle doit être pédagogiquement pensée comme un temps de progrès.</a:t>
            </a:r>
          </a:p>
          <a:p>
            <a:endParaRPr lang="fr-FR" sz="2400" dirty="0" smtClean="0">
              <a:solidFill>
                <a:srgbClr val="FFFFFF"/>
              </a:solidFill>
            </a:endParaRPr>
          </a:p>
          <a:p>
            <a:pPr>
              <a:buFontTx/>
              <a:buChar char="-"/>
            </a:pPr>
            <a:r>
              <a:rPr lang="fr-FR" sz="2400" dirty="0" smtClean="0">
                <a:solidFill>
                  <a:srgbClr val="FFFFFF"/>
                </a:solidFill>
              </a:rPr>
              <a:t>Cette démarche ne doit pas devenir une méthode d’enseignement et remplacer les temps d’enseignement qui, à l’école, ont tout à gagner à s’appuyer sur le collectif. Elle doit être utilisée de manière bien dosée.</a:t>
            </a:r>
          </a:p>
          <a:p>
            <a:pPr>
              <a:buFontTx/>
              <a:buChar char="-"/>
            </a:pPr>
            <a:endParaRPr lang="fr-FR" sz="2400" dirty="0" smtClean="0">
              <a:solidFill>
                <a:srgbClr val="FFFFFF"/>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65174" y="506220"/>
            <a:ext cx="7612063" cy="853505"/>
          </a:xfrm>
        </p:spPr>
        <p:txBody>
          <a:bodyPr/>
          <a:lstStyle/>
          <a:p>
            <a:r>
              <a:rPr lang="fr-FR" dirty="0" smtClean="0"/>
              <a:t>Pour le groupe</a:t>
            </a:r>
            <a:br>
              <a:rPr lang="fr-FR" dirty="0" smtClean="0"/>
            </a:br>
            <a:endParaRPr lang="fr-FR" dirty="0"/>
          </a:p>
        </p:txBody>
      </p:sp>
      <p:sp>
        <p:nvSpPr>
          <p:cNvPr id="3" name="Marcador de contenido 2"/>
          <p:cNvSpPr>
            <a:spLocks noGrp="1"/>
          </p:cNvSpPr>
          <p:nvPr>
            <p:ph idx="1"/>
          </p:nvPr>
        </p:nvSpPr>
        <p:spPr>
          <a:xfrm>
            <a:off x="765175" y="932973"/>
            <a:ext cx="7612064" cy="5925027"/>
          </a:xfrm>
        </p:spPr>
        <p:txBody>
          <a:bodyPr>
            <a:normAutofit fontScale="92500" lnSpcReduction="20000"/>
          </a:bodyPr>
          <a:lstStyle/>
          <a:p>
            <a:pPr>
              <a:buNone/>
            </a:pPr>
            <a:r>
              <a:rPr lang="fr-FR" b="1" u="sng" dirty="0" smtClean="0"/>
              <a:t>La différenciation est un acte ordinaire de la vie de la classe</a:t>
            </a:r>
          </a:p>
          <a:p>
            <a:r>
              <a:rPr lang="fr-FR" dirty="0" smtClean="0"/>
              <a:t>Elle se déroule dans la classe</a:t>
            </a:r>
          </a:p>
          <a:p>
            <a:r>
              <a:rPr lang="fr-FR" dirty="0" smtClean="0"/>
              <a:t>Elle est ponctuelle</a:t>
            </a:r>
          </a:p>
          <a:p>
            <a:r>
              <a:rPr lang="fr-FR" dirty="0" smtClean="0"/>
              <a:t>Elle est au service de tous les élèves</a:t>
            </a:r>
          </a:p>
          <a:p>
            <a:r>
              <a:rPr lang="fr-FR" dirty="0" smtClean="0"/>
              <a:t>Elle repose sur une évaluation</a:t>
            </a:r>
          </a:p>
          <a:p>
            <a:r>
              <a:rPr lang="fr-FR" dirty="0" smtClean="0"/>
              <a:t>Elle tient compte des besoins de chacun</a:t>
            </a:r>
          </a:p>
          <a:p>
            <a:r>
              <a:rPr lang="fr-FR" dirty="0" smtClean="0"/>
              <a:t>Elle valorise les qualités de chacun</a:t>
            </a:r>
          </a:p>
          <a:p>
            <a:r>
              <a:rPr lang="fr-FR" dirty="0" smtClean="0"/>
              <a:t>Elle aide à la réussite</a:t>
            </a:r>
          </a:p>
          <a:p>
            <a:r>
              <a:rPr lang="fr-FR" dirty="0" smtClean="0"/>
              <a:t>Elle utilise des dispositifs divers qui évoluent </a:t>
            </a:r>
          </a:p>
          <a:p>
            <a:pPr lvl="1"/>
            <a:r>
              <a:rPr lang="fr-FR" dirty="0" smtClean="0"/>
              <a:t>dans le temps</a:t>
            </a:r>
          </a:p>
          <a:p>
            <a:pPr lvl="1"/>
            <a:r>
              <a:rPr lang="fr-FR" dirty="0" smtClean="0"/>
              <a:t>dans la forme</a:t>
            </a:r>
          </a:p>
          <a:p>
            <a:pPr lvl="1"/>
            <a:r>
              <a:rPr lang="fr-FR" dirty="0" smtClean="0"/>
              <a:t>dans un partenariat avec l´élève les collègues, les parents</a:t>
            </a:r>
            <a:endParaRPr lang="fr-F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smtClean="0"/>
              <a:t>Le plan de </a:t>
            </a:r>
            <a:r>
              <a:rPr lang="es-ES_tradnl" dirty="0" err="1" smtClean="0"/>
              <a:t>travail</a:t>
            </a:r>
            <a:r>
              <a:rPr lang="es-ES_tradnl" dirty="0" smtClean="0"/>
              <a:t>:</a:t>
            </a:r>
            <a:br>
              <a:rPr lang="es-ES_tradnl" dirty="0" smtClean="0"/>
            </a:br>
            <a:r>
              <a:rPr lang="es-ES_tradnl" dirty="0" smtClean="0"/>
              <a:t>limites</a:t>
            </a:r>
            <a:endParaRPr lang="es-ES_tradnl" dirty="0"/>
          </a:p>
        </p:txBody>
      </p:sp>
      <p:sp>
        <p:nvSpPr>
          <p:cNvPr id="3" name="CuadroTexto 2"/>
          <p:cNvSpPr txBox="1"/>
          <p:nvPr/>
        </p:nvSpPr>
        <p:spPr>
          <a:xfrm>
            <a:off x="765174" y="1917625"/>
            <a:ext cx="7612063" cy="4524315"/>
          </a:xfrm>
          <a:prstGeom prst="rect">
            <a:avLst/>
          </a:prstGeom>
          <a:noFill/>
        </p:spPr>
        <p:txBody>
          <a:bodyPr wrap="square" rtlCol="0">
            <a:spAutoFit/>
          </a:bodyPr>
          <a:lstStyle/>
          <a:p>
            <a:pPr>
              <a:buFontTx/>
              <a:buChar char="-"/>
            </a:pPr>
            <a:endParaRPr lang="fr-FR" sz="2400" dirty="0" smtClean="0">
              <a:solidFill>
                <a:srgbClr val="FFFFFF"/>
              </a:solidFill>
            </a:endParaRPr>
          </a:p>
          <a:p>
            <a:pPr>
              <a:buFontTx/>
              <a:buChar char="-"/>
            </a:pPr>
            <a:r>
              <a:rPr lang="fr-FR" sz="2400" dirty="0" smtClean="0">
                <a:solidFill>
                  <a:srgbClr val="FFFFFF"/>
                </a:solidFill>
              </a:rPr>
              <a:t>Un risque important est de travailler excessivement sur fichier et fiche photocopiée avec tous les travers maintes fois dénoncés : outre la dépense de papier, les élèves écrivent trop peu, relient, cochent, écrivent quelques mots, etc. </a:t>
            </a:r>
          </a:p>
          <a:p>
            <a:endParaRPr lang="fr-FR" sz="2400" dirty="0" smtClean="0">
              <a:solidFill>
                <a:srgbClr val="FFFFFF"/>
              </a:solidFill>
            </a:endParaRPr>
          </a:p>
          <a:p>
            <a:r>
              <a:rPr lang="fr-FR" sz="2400" dirty="0" smtClean="0">
                <a:solidFill>
                  <a:srgbClr val="FFFFFF"/>
                </a:solidFill>
              </a:rPr>
              <a:t>- Les réponses individuelles justes masquent parfois l’incompréhension de l’élève qui ne bénéficie pas des échanges collectifs des corrections et explications collectives. Cela peut être le cas des activités type QCM donnant parfois à tort l’impression de réussite. </a:t>
            </a:r>
            <a:endParaRPr lang="es-ES_tradnl" sz="2400" dirty="0">
              <a:solidFill>
                <a:srgbClr val="FFFFFF"/>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smtClean="0"/>
              <a:t>Des </a:t>
            </a:r>
            <a:r>
              <a:rPr lang="es-ES_tradnl" dirty="0" err="1" smtClean="0"/>
              <a:t>bonnes</a:t>
            </a:r>
            <a:r>
              <a:rPr lang="es-ES_tradnl" dirty="0" smtClean="0"/>
              <a:t> </a:t>
            </a:r>
            <a:r>
              <a:rPr lang="es-ES_tradnl" dirty="0" err="1" smtClean="0"/>
              <a:t>pratiques</a:t>
            </a:r>
            <a:r>
              <a:rPr lang="es-ES_tradnl" dirty="0" smtClean="0"/>
              <a:t> </a:t>
            </a:r>
            <a:endParaRPr lang="es-ES_tradnl" dirty="0"/>
          </a:p>
        </p:txBody>
      </p:sp>
      <p:sp>
        <p:nvSpPr>
          <p:cNvPr id="3" name="CuadroTexto 2"/>
          <p:cNvSpPr txBox="1"/>
          <p:nvPr/>
        </p:nvSpPr>
        <p:spPr>
          <a:xfrm>
            <a:off x="360168" y="1497106"/>
            <a:ext cx="8435512" cy="5262979"/>
          </a:xfrm>
          <a:prstGeom prst="rect">
            <a:avLst/>
          </a:prstGeom>
          <a:noFill/>
        </p:spPr>
        <p:txBody>
          <a:bodyPr wrap="square" rtlCol="0">
            <a:spAutoFit/>
          </a:bodyPr>
          <a:lstStyle/>
          <a:p>
            <a:r>
              <a:rPr lang="fr-FR" sz="2400" dirty="0" smtClean="0">
                <a:solidFill>
                  <a:srgbClr val="FFFFFF"/>
                </a:solidFill>
              </a:rPr>
              <a:t>Au delà des dispositifs spécifiques déjà vus qui complexifient l´action de l´enseignant dans la gestion de son groupe classe , hétérogène par définition, il nous semble qu´un certain nombre de pratiques quotidiennes et non spécifiques, s´adressant à tous favorisent la prise en compte de la diversité des élèves.</a:t>
            </a:r>
          </a:p>
          <a:p>
            <a:endParaRPr lang="fr-FR" sz="2400" dirty="0" smtClean="0">
              <a:solidFill>
                <a:srgbClr val="FFFFFF"/>
              </a:solidFill>
            </a:endParaRPr>
          </a:p>
          <a:p>
            <a:r>
              <a:rPr lang="fr-FR" sz="2400" dirty="0" smtClean="0">
                <a:solidFill>
                  <a:srgbClr val="FFFFFF"/>
                </a:solidFill>
              </a:rPr>
              <a:t>Posture de l´enseignant et du regard qu´il porte sur le statut de l’élève, ses réussites et ses échecs. </a:t>
            </a:r>
          </a:p>
          <a:p>
            <a:endParaRPr lang="fr-FR" sz="2400" dirty="0" smtClean="0">
              <a:solidFill>
                <a:srgbClr val="FFFFFF"/>
              </a:solidFill>
            </a:endParaRPr>
          </a:p>
          <a:p>
            <a:r>
              <a:rPr lang="fr-FR" sz="2400" dirty="0" smtClean="0">
                <a:solidFill>
                  <a:srgbClr val="FFFFFF"/>
                </a:solidFill>
              </a:rPr>
              <a:t>Accueil des élèves ; dire bonjour, prendre en compte, varier des accueils , donner envie d’apprendre.</a:t>
            </a:r>
          </a:p>
          <a:p>
            <a:endParaRPr lang="fr-FR" sz="2400" dirty="0" smtClean="0">
              <a:solidFill>
                <a:srgbClr val="FFFFFF"/>
              </a:solidFill>
            </a:endParaRPr>
          </a:p>
          <a:p>
            <a:r>
              <a:rPr lang="fr-FR" sz="2400" dirty="0" smtClean="0">
                <a:solidFill>
                  <a:srgbClr val="FFFFFF"/>
                </a:solidFill>
              </a:rPr>
              <a:t>Statut de l’erreur et évaluations en termes de réussite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smtClean="0"/>
              <a:t>Des </a:t>
            </a:r>
            <a:r>
              <a:rPr lang="es-ES_tradnl" dirty="0" err="1" smtClean="0"/>
              <a:t>bonnes</a:t>
            </a:r>
            <a:r>
              <a:rPr lang="es-ES_tradnl" dirty="0" smtClean="0"/>
              <a:t> </a:t>
            </a:r>
            <a:r>
              <a:rPr lang="es-ES_tradnl" dirty="0" err="1" smtClean="0"/>
              <a:t>pratiques</a:t>
            </a:r>
            <a:r>
              <a:rPr lang="es-ES_tradnl" dirty="0" smtClean="0"/>
              <a:t> </a:t>
            </a:r>
            <a:endParaRPr lang="es-ES_tradnl" dirty="0"/>
          </a:p>
        </p:txBody>
      </p:sp>
      <p:sp>
        <p:nvSpPr>
          <p:cNvPr id="3" name="CuadroTexto 2"/>
          <p:cNvSpPr txBox="1"/>
          <p:nvPr/>
        </p:nvSpPr>
        <p:spPr>
          <a:xfrm>
            <a:off x="354244" y="1922359"/>
            <a:ext cx="8435512" cy="4524315"/>
          </a:xfrm>
          <a:prstGeom prst="rect">
            <a:avLst/>
          </a:prstGeom>
          <a:noFill/>
        </p:spPr>
        <p:txBody>
          <a:bodyPr wrap="square" rtlCol="0">
            <a:spAutoFit/>
          </a:bodyPr>
          <a:lstStyle/>
          <a:p>
            <a:r>
              <a:rPr lang="fr-FR" sz="2400" dirty="0" smtClean="0">
                <a:solidFill>
                  <a:srgbClr val="FFFFFF"/>
                </a:solidFill>
              </a:rPr>
              <a:t>Essaie de respecter des rythmes ; réflexion sur les emplois du temps : les temps de  pause nécessaires et de retour au calme.</a:t>
            </a:r>
          </a:p>
          <a:p>
            <a:endParaRPr lang="fr-FR" sz="2400" dirty="0" smtClean="0">
              <a:solidFill>
                <a:srgbClr val="FFFFFF"/>
              </a:solidFill>
            </a:endParaRPr>
          </a:p>
          <a:p>
            <a:r>
              <a:rPr lang="fr-FR" sz="2400" dirty="0" smtClean="0">
                <a:solidFill>
                  <a:srgbClr val="FFFFFF"/>
                </a:solidFill>
              </a:rPr>
              <a:t>Place des activités « secondaires » . Arts visuels EPS espagnol </a:t>
            </a:r>
          </a:p>
          <a:p>
            <a:endParaRPr lang="fr-FR" sz="2400" dirty="0" smtClean="0">
              <a:solidFill>
                <a:srgbClr val="FFFFFF"/>
              </a:solidFill>
            </a:endParaRPr>
          </a:p>
          <a:p>
            <a:r>
              <a:rPr lang="fr-FR" sz="2400" dirty="0" smtClean="0">
                <a:solidFill>
                  <a:srgbClr val="FFFFFF"/>
                </a:solidFill>
              </a:rPr>
              <a:t>Place et temps pour la manipulation dans les activités.</a:t>
            </a:r>
          </a:p>
          <a:p>
            <a:endParaRPr lang="fr-FR" sz="2400" dirty="0" smtClean="0">
              <a:solidFill>
                <a:srgbClr val="FFFFFF"/>
              </a:solidFill>
            </a:endParaRPr>
          </a:p>
          <a:p>
            <a:r>
              <a:rPr lang="fr-FR" sz="2400" dirty="0" smtClean="0">
                <a:solidFill>
                  <a:srgbClr val="FFFFFF"/>
                </a:solidFill>
              </a:rPr>
              <a:t>Pauses méthodologiques (métacognition)</a:t>
            </a:r>
          </a:p>
          <a:p>
            <a:endParaRPr lang="fr-FR" sz="2400" dirty="0" smtClean="0">
              <a:solidFill>
                <a:srgbClr val="FFFFFF"/>
              </a:solidFill>
            </a:endParaRPr>
          </a:p>
          <a:p>
            <a:r>
              <a:rPr lang="fr-FR" sz="2400" dirty="0" smtClean="0">
                <a:solidFill>
                  <a:srgbClr val="FFFFFF"/>
                </a:solidFill>
              </a:rPr>
              <a:t>Prise en compte des différentes manières d’apprendre ( intelligences multiples)</a:t>
            </a:r>
          </a:p>
          <a:p>
            <a:endParaRPr lang="fr-FR" sz="2400" dirty="0" smtClean="0">
              <a:solidFill>
                <a:srgbClr val="FFFFFF"/>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smtClean="0"/>
              <a:t>Des </a:t>
            </a:r>
            <a:r>
              <a:rPr lang="es-ES_tradnl" dirty="0" err="1" smtClean="0"/>
              <a:t>bonnes</a:t>
            </a:r>
            <a:r>
              <a:rPr lang="es-ES_tradnl" dirty="0" smtClean="0"/>
              <a:t> </a:t>
            </a:r>
            <a:r>
              <a:rPr lang="es-ES_tradnl" dirty="0" err="1" smtClean="0"/>
              <a:t>pratiques</a:t>
            </a:r>
            <a:r>
              <a:rPr lang="es-ES_tradnl" dirty="0" smtClean="0"/>
              <a:t> </a:t>
            </a:r>
            <a:endParaRPr lang="es-ES_tradnl" dirty="0"/>
          </a:p>
        </p:txBody>
      </p:sp>
      <p:sp>
        <p:nvSpPr>
          <p:cNvPr id="3" name="CuadroTexto 2"/>
          <p:cNvSpPr txBox="1"/>
          <p:nvPr/>
        </p:nvSpPr>
        <p:spPr>
          <a:xfrm>
            <a:off x="360168" y="1497106"/>
            <a:ext cx="8435512" cy="4524315"/>
          </a:xfrm>
          <a:prstGeom prst="rect">
            <a:avLst/>
          </a:prstGeom>
          <a:noFill/>
        </p:spPr>
        <p:txBody>
          <a:bodyPr wrap="square" rtlCol="0">
            <a:spAutoFit/>
          </a:bodyPr>
          <a:lstStyle/>
          <a:p>
            <a:endParaRPr lang="fr-FR" sz="2400" dirty="0" smtClean="0">
              <a:solidFill>
                <a:srgbClr val="FFFFFF"/>
              </a:solidFill>
            </a:endParaRPr>
          </a:p>
          <a:p>
            <a:r>
              <a:rPr lang="fr-FR" sz="2400" dirty="0" smtClean="0">
                <a:solidFill>
                  <a:srgbClr val="FFFFFF"/>
                </a:solidFill>
              </a:rPr>
              <a:t>Rôle des rituels d´arrivée en classe, de retour de récréation,</a:t>
            </a:r>
          </a:p>
          <a:p>
            <a:r>
              <a:rPr lang="fr-FR" sz="2400" dirty="0" smtClean="0">
                <a:solidFill>
                  <a:srgbClr val="FFFFFF"/>
                </a:solidFill>
              </a:rPr>
              <a:t> de lancement d´activité (calcul mental, histoire offerte, jeux grammaticaux, phrase du jour, langue orale : l´objet inconnu…)</a:t>
            </a:r>
          </a:p>
          <a:p>
            <a:endParaRPr lang="fr-FR" sz="2400" dirty="0" smtClean="0">
              <a:solidFill>
                <a:srgbClr val="FFFFFF"/>
              </a:solidFill>
            </a:endParaRPr>
          </a:p>
          <a:p>
            <a:r>
              <a:rPr lang="fr-FR" sz="2400" dirty="0" smtClean="0">
                <a:solidFill>
                  <a:srgbClr val="FFFFFF"/>
                </a:solidFill>
              </a:rPr>
              <a:t>Rôle de l´entraînement quotidien et de la mémorisation.</a:t>
            </a:r>
          </a:p>
          <a:p>
            <a:endParaRPr lang="fr-FR" sz="2400" dirty="0" smtClean="0">
              <a:solidFill>
                <a:srgbClr val="FFFFFF"/>
              </a:solidFill>
            </a:endParaRPr>
          </a:p>
          <a:p>
            <a:r>
              <a:rPr lang="fr-FR" sz="2400" dirty="0" smtClean="0">
                <a:solidFill>
                  <a:srgbClr val="FFFFFF"/>
                </a:solidFill>
              </a:rPr>
              <a:t>Relations avec les familles ; ce n’est parce qu’on les voit beaucoup que le relation est de bonne qualité , ce qu’on dit , comment on le dit , où on le dit.</a:t>
            </a:r>
          </a:p>
          <a:p>
            <a:endParaRPr lang="fr-FR" sz="2400" dirty="0" smtClean="0">
              <a:solidFill>
                <a:srgbClr val="FFFFFF"/>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325562"/>
          </a:xfrm>
        </p:spPr>
        <p:txBody>
          <a:bodyPr>
            <a:normAutofit fontScale="90000"/>
          </a:bodyPr>
          <a:lstStyle/>
          <a:p>
            <a:r>
              <a:rPr lang="fr-FR" dirty="0" smtClean="0"/>
              <a:t>Dans la classe : des organisations pour gérer l´hétérogénéité</a:t>
            </a:r>
            <a:endParaRPr lang="fr-FR" dirty="0"/>
          </a:p>
        </p:txBody>
      </p:sp>
      <p:sp>
        <p:nvSpPr>
          <p:cNvPr id="3" name="Marcador de contenido 2"/>
          <p:cNvSpPr>
            <a:spLocks noGrp="1"/>
          </p:cNvSpPr>
          <p:nvPr>
            <p:ph idx="1"/>
          </p:nvPr>
        </p:nvSpPr>
        <p:spPr/>
        <p:txBody>
          <a:bodyPr>
            <a:normAutofit/>
          </a:bodyPr>
          <a:lstStyle/>
          <a:p>
            <a:r>
              <a:rPr lang="fr-FR" dirty="0" smtClean="0"/>
              <a:t>André de Peretti affirme depuis longtemps que « </a:t>
            </a:r>
            <a:r>
              <a:rPr lang="fr-FR" i="1" dirty="0" smtClean="0"/>
              <a:t>la pédagogie différenciée est une méthodologie d’enseignement et non une pédagogie</a:t>
            </a:r>
            <a:r>
              <a:rPr lang="fr-FR" dirty="0" smtClean="0"/>
              <a:t> ». </a:t>
            </a:r>
          </a:p>
          <a:p>
            <a:r>
              <a:rPr lang="fr-FR" dirty="0" smtClean="0"/>
              <a:t>- « La "</a:t>
            </a:r>
            <a:r>
              <a:rPr lang="fr-FR" i="1" dirty="0" smtClean="0"/>
              <a:t>différenciation pédagogique</a:t>
            </a:r>
            <a:r>
              <a:rPr lang="fr-FR" dirty="0" smtClean="0"/>
              <a:t>" suggère la mobilisation d’une diversité de méthodologies disponibles, afin d’optimiser les prises de décisions des enseignants. Davantage qu’une méthode, cela évoque une </a:t>
            </a:r>
            <a:r>
              <a:rPr lang="fr-FR" b="1" u="sng" dirty="0" smtClean="0"/>
              <a:t>attitude </a:t>
            </a:r>
            <a:r>
              <a:rPr lang="fr-FR" dirty="0" smtClean="0"/>
              <a:t>pour mieux gérer de façon calculée un ensemble de ressources.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fr-FR" dirty="0" smtClean="0"/>
              <a:t>Dispositifs proposés par le groupe</a:t>
            </a:r>
            <a:endParaRPr lang="fr-FR" dirty="0"/>
          </a:p>
        </p:txBody>
      </p:sp>
      <p:sp>
        <p:nvSpPr>
          <p:cNvPr id="3" name="Marcador de contenido 2"/>
          <p:cNvSpPr>
            <a:spLocks noGrp="1"/>
          </p:cNvSpPr>
          <p:nvPr>
            <p:ph idx="1"/>
          </p:nvPr>
        </p:nvSpPr>
        <p:spPr/>
        <p:txBody>
          <a:bodyPr/>
          <a:lstStyle/>
          <a:p>
            <a:r>
              <a:rPr lang="fr-FR" dirty="0" smtClean="0"/>
              <a:t>Le tutorat </a:t>
            </a:r>
          </a:p>
          <a:p>
            <a:r>
              <a:rPr lang="fr-FR" dirty="0" smtClean="0"/>
              <a:t>Le petit groupe </a:t>
            </a:r>
          </a:p>
          <a:p>
            <a:r>
              <a:rPr lang="fr-FR" dirty="0" smtClean="0"/>
              <a:t>les ateliers </a:t>
            </a:r>
          </a:p>
          <a:p>
            <a:r>
              <a:rPr lang="fr-FR" dirty="0" smtClean="0"/>
              <a:t>Le travail individualisé </a:t>
            </a:r>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fr-FR" dirty="0" smtClean="0"/>
              <a:t>L´aide des pairs : le tutorat </a:t>
            </a:r>
            <a:br>
              <a:rPr lang="fr-FR" dirty="0" smtClean="0"/>
            </a:br>
            <a:endParaRPr lang="fr-FR" dirty="0"/>
          </a:p>
        </p:txBody>
      </p:sp>
      <p:sp>
        <p:nvSpPr>
          <p:cNvPr id="3" name="Marcador de contenido 2"/>
          <p:cNvSpPr>
            <a:spLocks noGrp="1"/>
          </p:cNvSpPr>
          <p:nvPr>
            <p:ph idx="1"/>
          </p:nvPr>
        </p:nvSpPr>
        <p:spPr>
          <a:xfrm>
            <a:off x="765175" y="1497106"/>
            <a:ext cx="7612064" cy="4755775"/>
          </a:xfrm>
        </p:spPr>
        <p:txBody>
          <a:bodyPr>
            <a:normAutofit fontScale="92500" lnSpcReduction="20000"/>
          </a:bodyPr>
          <a:lstStyle/>
          <a:p>
            <a:r>
              <a:rPr lang="fr-FR" sz="2595" b="1" u="sng" dirty="0" smtClean="0"/>
              <a:t>Définition</a:t>
            </a:r>
          </a:p>
          <a:p>
            <a:r>
              <a:rPr lang="fr-FR" b="1" dirty="0" smtClean="0"/>
              <a:t>L’aide des pairs, qu’est-ce que c’est ?</a:t>
            </a:r>
            <a:endParaRPr lang="fr-FR" dirty="0" smtClean="0"/>
          </a:p>
          <a:p>
            <a:r>
              <a:rPr lang="fr-FR" dirty="0" smtClean="0"/>
              <a:t>Il s’agit d’une aide « horizontale » d’un élève vers un autre élève. Cette aide est mise en œuvre par l’élève aidant soit avec l’accord de l’enseignant, soit à sa demande. </a:t>
            </a:r>
          </a:p>
          <a:p>
            <a:r>
              <a:rPr lang="fr-FR" dirty="0" smtClean="0"/>
              <a:t>Elle se base sur le volontariat : le désir d’aider et celui d’être aidé. Elle nécessite donc un accord réciproque entre les deux élèves concernés.</a:t>
            </a:r>
          </a:p>
          <a:p>
            <a:r>
              <a:rPr lang="fr-FR" dirty="0" smtClean="0"/>
              <a:t>Elle vient en fin d’activité d’entraînement ou d’exercice, lorsqu’un élève a terminé et qu’un autre se trouve en difficulté </a:t>
            </a:r>
            <a:r>
              <a:rPr lang="fr-FR" b="1" u="sng" dirty="0" smtClean="0"/>
              <a:t>légère</a:t>
            </a:r>
            <a:r>
              <a:rPr lang="fr-FR" dirty="0" smtClean="0"/>
              <a:t>.</a:t>
            </a:r>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fr-FR" dirty="0" smtClean="0"/>
              <a:t>L´aide des pairs : le tutorat </a:t>
            </a:r>
            <a:br>
              <a:rPr lang="fr-FR" dirty="0" smtClean="0"/>
            </a:br>
            <a:endParaRPr lang="fr-FR" dirty="0"/>
          </a:p>
        </p:txBody>
      </p:sp>
      <p:sp>
        <p:nvSpPr>
          <p:cNvPr id="3" name="Marcador de contenido 2"/>
          <p:cNvSpPr>
            <a:spLocks noGrp="1"/>
          </p:cNvSpPr>
          <p:nvPr>
            <p:ph idx="1"/>
          </p:nvPr>
        </p:nvSpPr>
        <p:spPr>
          <a:xfrm>
            <a:off x="765175" y="1497106"/>
            <a:ext cx="7612064" cy="4755775"/>
          </a:xfrm>
        </p:spPr>
        <p:txBody>
          <a:bodyPr>
            <a:normAutofit/>
          </a:bodyPr>
          <a:lstStyle/>
          <a:p>
            <a:r>
              <a:rPr lang="fr-FR" b="1" u="sng" dirty="0" smtClean="0"/>
              <a:t>Points à retenir</a:t>
            </a:r>
          </a:p>
          <a:p>
            <a:r>
              <a:rPr lang="fr-FR" dirty="0" smtClean="0"/>
              <a:t>Aider s´apprend (instruction civique)</a:t>
            </a:r>
          </a:p>
          <a:p>
            <a:r>
              <a:rPr lang="fr-FR" dirty="0" smtClean="0"/>
              <a:t>Aider n´est pas faire à la place</a:t>
            </a:r>
          </a:p>
          <a:p>
            <a:r>
              <a:rPr lang="fr-FR" dirty="0" smtClean="0"/>
              <a:t>C’est l’élève en difficulté qui agit et réalise la tâche </a:t>
            </a:r>
          </a:p>
          <a:p>
            <a:r>
              <a:rPr lang="fr-FR" dirty="0" smtClean="0"/>
              <a:t>On aide bien celui qu´on a envie d´aider</a:t>
            </a:r>
          </a:p>
          <a:p>
            <a:r>
              <a:rPr lang="fr-FR" dirty="0" smtClean="0"/>
              <a:t>C´est l´enseignant qui valide (cette responsabilité ne peut pas être déléguée)</a:t>
            </a:r>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fr-FR" dirty="0" smtClean="0"/>
              <a:t>L´aide des pairs : le binôme </a:t>
            </a:r>
            <a:br>
              <a:rPr lang="fr-FR" dirty="0" smtClean="0"/>
            </a:br>
            <a:endParaRPr lang="fr-FR" dirty="0"/>
          </a:p>
        </p:txBody>
      </p:sp>
      <p:sp>
        <p:nvSpPr>
          <p:cNvPr id="3" name="Marcador de contenido 2"/>
          <p:cNvSpPr>
            <a:spLocks noGrp="1"/>
          </p:cNvSpPr>
          <p:nvPr>
            <p:ph idx="1"/>
          </p:nvPr>
        </p:nvSpPr>
        <p:spPr>
          <a:xfrm>
            <a:off x="765175" y="1497106"/>
            <a:ext cx="7612064" cy="4755775"/>
          </a:xfrm>
        </p:spPr>
        <p:txBody>
          <a:bodyPr>
            <a:normAutofit/>
          </a:bodyPr>
          <a:lstStyle/>
          <a:p>
            <a:r>
              <a:rPr lang="fr-FR" b="1" u="sng" dirty="0" smtClean="0"/>
              <a:t>DES TEMPS EN “BINÔMES”</a:t>
            </a:r>
          </a:p>
          <a:p>
            <a:r>
              <a:rPr lang="fr-FR" dirty="0" smtClean="0"/>
              <a:t>On peut envisager de systématiser cette aide en instituant des binômes stables, homogènes par l’affinité, hétérogènes par les compétences : chaque élève sait qui il doit aider. Dans ce cas, on peut banaliser un temps de la semaine (10 à 20 min) où l’élève aidant se met au service du camarade qu’il aide sur une pluralité de tâches, notamment pour des activités non terminées, des classeurs mal ordonnés...</a:t>
            </a:r>
          </a:p>
          <a:p>
            <a:pPr>
              <a:buNone/>
            </a:pPr>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err="1" smtClean="0"/>
              <a:t>Dispositifs</a:t>
            </a:r>
            <a:r>
              <a:rPr lang="es-ES_tradnl" dirty="0" smtClean="0"/>
              <a:t> en </a:t>
            </a:r>
            <a:r>
              <a:rPr lang="es-ES_tradnl" dirty="0" err="1" smtClean="0"/>
              <a:t>groupe</a:t>
            </a:r>
            <a:r>
              <a:rPr lang="es-ES_tradnl" dirty="0" smtClean="0"/>
              <a:t> </a:t>
            </a:r>
            <a:endParaRPr lang="es-ES_tradnl" dirty="0"/>
          </a:p>
        </p:txBody>
      </p:sp>
      <p:sp>
        <p:nvSpPr>
          <p:cNvPr id="3" name="Marcador de contenido 2"/>
          <p:cNvSpPr>
            <a:spLocks noGrp="1"/>
          </p:cNvSpPr>
          <p:nvPr>
            <p:ph idx="1"/>
          </p:nvPr>
        </p:nvSpPr>
        <p:spPr/>
        <p:txBody>
          <a:bodyPr>
            <a:normAutofit/>
          </a:bodyPr>
          <a:lstStyle/>
          <a:p>
            <a:r>
              <a:rPr lang="es-ES_tradnl" sz="4000" dirty="0" err="1" smtClean="0"/>
              <a:t>Ateliers</a:t>
            </a:r>
            <a:r>
              <a:rPr lang="es-ES_tradnl" sz="4000" dirty="0" smtClean="0"/>
              <a:t> </a:t>
            </a:r>
          </a:p>
          <a:p>
            <a:r>
              <a:rPr lang="es-ES_tradnl" sz="4000" dirty="0" err="1" smtClean="0"/>
              <a:t>Groupe</a:t>
            </a:r>
            <a:r>
              <a:rPr lang="es-ES_tradnl" sz="4000" dirty="0" smtClean="0"/>
              <a:t> de </a:t>
            </a:r>
            <a:r>
              <a:rPr lang="es-ES_tradnl" sz="4000" dirty="0" err="1" smtClean="0"/>
              <a:t>besoin</a:t>
            </a:r>
            <a:r>
              <a:rPr lang="es-ES_tradnl" sz="4000" dirty="0" smtClean="0"/>
              <a:t> </a:t>
            </a:r>
          </a:p>
          <a:p>
            <a:r>
              <a:rPr lang="es-ES_tradnl" sz="4000" dirty="0" err="1" smtClean="0"/>
              <a:t>Groupe</a:t>
            </a:r>
            <a:r>
              <a:rPr lang="es-ES_tradnl" sz="4000" dirty="0" smtClean="0"/>
              <a:t> de </a:t>
            </a:r>
            <a:r>
              <a:rPr lang="es-ES_tradnl" sz="4000" dirty="0" err="1" smtClean="0"/>
              <a:t>niveau</a:t>
            </a:r>
            <a:r>
              <a:rPr lang="es-ES_tradnl" sz="4000" dirty="0" smtClean="0"/>
              <a:t> </a:t>
            </a:r>
          </a:p>
          <a:p>
            <a:r>
              <a:rPr lang="es-ES_tradnl" sz="4000" dirty="0" err="1" smtClean="0"/>
              <a:t>Groupes</a:t>
            </a:r>
            <a:r>
              <a:rPr lang="es-ES_tradnl" sz="4000" dirty="0" smtClean="0"/>
              <a:t> </a:t>
            </a:r>
            <a:r>
              <a:rPr lang="es-ES_tradnl" sz="4000" dirty="0" err="1" smtClean="0"/>
              <a:t>hétérogènes</a:t>
            </a:r>
            <a:r>
              <a:rPr lang="es-ES_tradnl" sz="4000" dirty="0" smtClean="0"/>
              <a: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fr-FR" dirty="0" smtClean="0"/>
              <a:t>Les ateliers </a:t>
            </a:r>
            <a:endParaRPr lang="fr-FR" dirty="0"/>
          </a:p>
        </p:txBody>
      </p:sp>
      <p:sp>
        <p:nvSpPr>
          <p:cNvPr id="3" name="Marcador de contenido 2"/>
          <p:cNvSpPr>
            <a:spLocks noGrp="1"/>
          </p:cNvSpPr>
          <p:nvPr>
            <p:ph idx="1"/>
          </p:nvPr>
        </p:nvSpPr>
        <p:spPr/>
        <p:txBody>
          <a:bodyPr/>
          <a:lstStyle/>
          <a:p>
            <a:r>
              <a:rPr lang="fr-FR" dirty="0" smtClean="0"/>
              <a:t>La classe est divisée en groupes répartis par tables, à la manière de ce qui se fait très traditionnellement en maternelle. Or la pratique des ateliers a tout à fait sa place à l’école élémentaire. </a:t>
            </a:r>
          </a:p>
          <a:p>
            <a:r>
              <a:rPr lang="fr-FR" dirty="0" smtClean="0"/>
              <a:t>La définition du travail en atelier se limite à l’organisation car le fonctionnement peut être très différent en termes d’objectifs.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ángulo 11"/>
          <p:cNvSpPr/>
          <p:nvPr/>
        </p:nvSpPr>
        <p:spPr>
          <a:xfrm>
            <a:off x="1034891" y="682482"/>
            <a:ext cx="7305840" cy="4401205"/>
          </a:xfrm>
          <a:prstGeom prst="rect">
            <a:avLst/>
          </a:prstGeom>
        </p:spPr>
        <p:txBody>
          <a:bodyPr wrap="square">
            <a:spAutoFit/>
          </a:bodyPr>
          <a:lstStyle/>
          <a:p>
            <a:r>
              <a:rPr lang="fr-FR" sz="4000" dirty="0" smtClean="0">
                <a:solidFill>
                  <a:srgbClr val="FFFFFF"/>
                </a:solidFill>
              </a:rPr>
              <a:t>Pour que le dispositif d’atelier relève de la pédagogie différenciée et non d’une simple rotation de la même activité pour tous les élèves, plusieurs dispositifs sont possibles</a:t>
            </a:r>
            <a:r>
              <a:rPr lang="fr-FR" sz="3600" dirty="0" smtClean="0">
                <a:solidFill>
                  <a:srgbClr val="FFFFFF"/>
                </a:solidFill>
              </a:rPr>
              <a:t>: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 Id="rId5" Type="http://schemas.openxmlformats.org/officeDocument/2006/relationships/image" Target="../media/image5.jpeg"/><Relationship Id="rId4" Type="http://schemas.openxmlformats.org/officeDocument/2006/relationships/image" Target="../media/image4.jpeg"/></Relationships>
</file>

<file path=ppt/theme/theme1.xml><?xml version="1.0" encoding="utf-8"?>
<a:theme xmlns:a="http://schemas.openxmlformats.org/drawingml/2006/main" name="Hábitat">
  <a:themeElements>
    <a:clrScheme name="Hábitat">
      <a:dk1>
        <a:sysClr val="windowText" lastClr="000000"/>
      </a:dk1>
      <a:lt1>
        <a:sysClr val="window" lastClr="FFFFFF"/>
      </a:lt1>
      <a:dk2>
        <a:srgbClr val="194431"/>
      </a:dk2>
      <a:lt2>
        <a:srgbClr val="F0E6C3"/>
      </a:lt2>
      <a:accent1>
        <a:srgbClr val="F8C000"/>
      </a:accent1>
      <a:accent2>
        <a:srgbClr val="F88600"/>
      </a:accent2>
      <a:accent3>
        <a:srgbClr val="F83500"/>
      </a:accent3>
      <a:accent4>
        <a:srgbClr val="8B723D"/>
      </a:accent4>
      <a:accent5>
        <a:srgbClr val="818B3D"/>
      </a:accent5>
      <a:accent6>
        <a:srgbClr val="586215"/>
      </a:accent6>
      <a:hlink>
        <a:srgbClr val="FF621D"/>
      </a:hlink>
      <a:folHlink>
        <a:srgbClr val="F3D260"/>
      </a:folHlink>
    </a:clrScheme>
    <a:fontScheme name="Hábitat">
      <a:majorFont>
        <a:latin typeface="Book Antiqua"/>
        <a:ea typeface=""/>
        <a:cs typeface=""/>
        <a:font script="Jpan" typeface="ＭＳ 明朝"/>
      </a:majorFont>
      <a:minorFont>
        <a:latin typeface="Book Antiqua"/>
        <a:ea typeface=""/>
        <a:cs typeface=""/>
        <a:font script="Jpan" typeface="ＭＳ 明朝"/>
      </a:minorFont>
    </a:fontScheme>
    <a:fmtScheme name="Hábitat">
      <a:fillStyleLst>
        <a:solidFill>
          <a:schemeClr val="phClr"/>
        </a:solidFill>
        <a:blipFill rotWithShape="1">
          <a:blip xmlns:r="http://schemas.openxmlformats.org/officeDocument/2006/relationships" r:embed="rId1">
            <a:duotone>
              <a:schemeClr val="phClr">
                <a:shade val="10000"/>
                <a:satMod val="130000"/>
              </a:schemeClr>
              <a:schemeClr val="phClr">
                <a:satMod val="275000"/>
              </a:schemeClr>
            </a:duotone>
          </a:blip>
          <a:tile tx="0" ty="0" sx="40000" sy="40000" flip="none" algn="tl"/>
        </a:blipFill>
        <a:blipFill rotWithShape="1">
          <a:blip xmlns:r="http://schemas.openxmlformats.org/officeDocument/2006/relationships" r:embed="rId2">
            <a:duotone>
              <a:schemeClr val="phClr">
                <a:shade val="40000"/>
                <a:satMod val="130000"/>
              </a:schemeClr>
              <a:schemeClr val="phClr">
                <a:satMod val="275000"/>
              </a:schemeClr>
            </a:duotone>
          </a:blip>
          <a:stretch/>
        </a:blipFill>
      </a:fillStyleLst>
      <a:lnStyleLst>
        <a:ln w="12700" cap="flat" cmpd="sng" algn="ctr">
          <a:solidFill>
            <a:schemeClr val="phClr">
              <a:shade val="90000"/>
              <a:satMod val="105000"/>
            </a:schemeClr>
          </a:solidFill>
          <a:prstDash val="solid"/>
        </a:ln>
        <a:ln w="25400" cap="flat" cmpd="sng" algn="ctr">
          <a:solidFill>
            <a:schemeClr val="phClr">
              <a:shade val="80000"/>
            </a:schemeClr>
          </a:solidFill>
          <a:prstDash val="solid"/>
        </a:ln>
        <a:ln w="25400" cap="flat" cmpd="sng" algn="ctr">
          <a:solidFill>
            <a:schemeClr val="phClr">
              <a:shade val="70000"/>
            </a:schemeClr>
          </a:solidFill>
          <a:prstDash val="solid"/>
        </a:ln>
      </a:lnStyleLst>
      <a:effectStyleLst>
        <a:effectStyle>
          <a:effectLst/>
        </a:effectStyle>
        <a:effectStyle>
          <a:effectLst>
            <a:outerShdw blurRad="88900" dir="4200000" sx="105000" sy="105000" algn="t" rotWithShape="0">
              <a:srgbClr val="000000">
                <a:alpha val="40000"/>
              </a:srgbClr>
            </a:outerShdw>
          </a:effectLst>
        </a:effectStyle>
        <a:effectStyle>
          <a:effectLst>
            <a:innerShdw blurRad="76200" dist="25400" dir="13200000">
              <a:srgbClr val="000000">
                <a:alpha val="80000"/>
              </a:srgbClr>
            </a:innerShdw>
          </a:effectLst>
          <a:scene3d>
            <a:camera prst="orthographicFront">
              <a:rot lat="0" lon="0" rev="0"/>
            </a:camera>
            <a:lightRig rig="balanced" dir="t">
              <a:rot lat="0" lon="0" rev="19800000"/>
            </a:lightRig>
          </a:scene3d>
          <a:sp3d prstMaterial="softEdge">
            <a:bevelT w="0" h="0"/>
          </a:sp3d>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Hábitat.thmx</Template>
  <TotalTime>400</TotalTime>
  <Words>1176</Words>
  <Application>Microsoft Office PowerPoint</Application>
  <PresentationFormat>Presentación en pantalla (4:3)</PresentationFormat>
  <Paragraphs>177</Paragraphs>
  <Slides>24</Slides>
  <Notes>1</Notes>
  <HiddenSlides>0</HiddenSlides>
  <MMClips>0</MMClips>
  <ScaleCrop>false</ScaleCrop>
  <HeadingPairs>
    <vt:vector size="4" baseType="variant">
      <vt:variant>
        <vt:lpstr>Tema</vt:lpstr>
      </vt:variant>
      <vt:variant>
        <vt:i4>1</vt:i4>
      </vt:variant>
      <vt:variant>
        <vt:lpstr>Títulos de diapositiva</vt:lpstr>
      </vt:variant>
      <vt:variant>
        <vt:i4>24</vt:i4>
      </vt:variant>
    </vt:vector>
  </HeadingPairs>
  <TitlesOfParts>
    <vt:vector size="25" baseType="lpstr">
      <vt:lpstr>Hábitat</vt:lpstr>
      <vt:lpstr>Gérer l’hétérogénéité dans la classe </vt:lpstr>
      <vt:lpstr>Pour le groupe </vt:lpstr>
      <vt:lpstr>Dispositifs proposés par le groupe</vt:lpstr>
      <vt:lpstr>L´aide des pairs : le tutorat  </vt:lpstr>
      <vt:lpstr>L´aide des pairs : le tutorat  </vt:lpstr>
      <vt:lpstr>L´aide des pairs : le binôme  </vt:lpstr>
      <vt:lpstr>Dispositifs en groupe </vt:lpstr>
      <vt:lpstr>Les ateliers </vt:lpstr>
      <vt:lpstr>Diapositiva 9</vt:lpstr>
      <vt:lpstr>Diapositiva 10</vt:lpstr>
      <vt:lpstr>Le groupe détaché au sein du groupe classe </vt:lpstr>
      <vt:lpstr>les groupes hétérogènes </vt:lpstr>
      <vt:lpstr>les groupes hétérogènes </vt:lpstr>
      <vt:lpstr>les groupes de besoin </vt:lpstr>
      <vt:lpstr>L´individualisation immédiate</vt:lpstr>
      <vt:lpstr>Un dispositif intéressant : le plan de travail</vt:lpstr>
      <vt:lpstr>Le plan de travail avantages</vt:lpstr>
      <vt:lpstr>Le plan de travail: avantages</vt:lpstr>
      <vt:lpstr>Le plan de travail: limites</vt:lpstr>
      <vt:lpstr>Le plan de travail: limites</vt:lpstr>
      <vt:lpstr>Des bonnes pratiques </vt:lpstr>
      <vt:lpstr>Des bonnes pratiques </vt:lpstr>
      <vt:lpstr>Des bonnes pratiques </vt:lpstr>
      <vt:lpstr>Dans la classe : des organisations pour gérer l´hétérogénéité</vt:lpstr>
    </vt:vector>
  </TitlesOfParts>
  <Company>lfm mexico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Dans la classe : des organisations pour gérer l´hétérogénéité</dc:title>
  <dc:creator>Jean-Francois Lozano</dc:creator>
  <cp:lastModifiedBy>calabrese.jose</cp:lastModifiedBy>
  <cp:revision>12</cp:revision>
  <dcterms:created xsi:type="dcterms:W3CDTF">2012-01-20T17:13:42Z</dcterms:created>
  <dcterms:modified xsi:type="dcterms:W3CDTF">2013-11-11T20:57:18Z</dcterms:modified>
</cp:coreProperties>
</file>